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Lst>
  <p:handoutMasterIdLst>
    <p:handoutMasterId r:id="rId22"/>
  </p:handoutMasterIdLst>
  <p:sldIdLst>
    <p:sldId id="260" r:id="rId4"/>
    <p:sldId id="289" r:id="rId5"/>
    <p:sldId id="271" r:id="rId6"/>
    <p:sldId id="272" r:id="rId7"/>
    <p:sldId id="310" r:id="rId8"/>
    <p:sldId id="311" r:id="rId9"/>
    <p:sldId id="312" r:id="rId10"/>
    <p:sldId id="313" r:id="rId11"/>
    <p:sldId id="314" r:id="rId12"/>
    <p:sldId id="315" r:id="rId13"/>
    <p:sldId id="316" r:id="rId14"/>
    <p:sldId id="317" r:id="rId15"/>
    <p:sldId id="318" r:id="rId16"/>
    <p:sldId id="319" r:id="rId17"/>
    <p:sldId id="320" r:id="rId18"/>
    <p:sldId id="306" r:id="rId19"/>
    <p:sldId id="307" r:id="rId20"/>
    <p:sldId id="309" r:id="rId21"/>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980" y="-96"/>
      </p:cViewPr>
      <p:guideLst>
        <p:guide orient="horz" pos="2880"/>
        <p:guide pos="2160"/>
      </p:guideLst>
    </p:cSldViewPr>
  </p:slideViewPr>
  <p:notesTextViewPr>
    <p:cViewPr>
      <p:scale>
        <a:sx n="100" d="100"/>
        <a:sy n="100" d="100"/>
      </p:scale>
      <p:origin x="0" y="0"/>
    </p:cViewPr>
  </p:notesTextViewPr>
  <p:notesViewPr>
    <p:cSldViewPr>
      <p:cViewPr varScale="1">
        <p:scale>
          <a:sx n="60" d="100"/>
          <a:sy n="60" d="100"/>
        </p:scale>
        <p:origin x="-249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13573B-18EF-4363-88F5-19809BDCB00F}" type="doc">
      <dgm:prSet loTypeId="urn:microsoft.com/office/officeart/2005/8/layout/cycle8" loCatId="cycle" qsTypeId="urn:microsoft.com/office/officeart/2005/8/quickstyle/simple1" qsCatId="simple" csTypeId="urn:microsoft.com/office/officeart/2005/8/colors/accent1_2" csCatId="accent1" phldr="1"/>
      <dgm:spPr/>
    </dgm:pt>
    <dgm:pt modelId="{929DB6D4-9259-4081-BDE6-79F03EE9FF76}">
      <dgm:prSet phldrT="[Text]"/>
      <dgm:spPr/>
      <dgm:t>
        <a:bodyPr/>
        <a:lstStyle/>
        <a:p>
          <a:r>
            <a:rPr lang="en-US" dirty="0" smtClean="0"/>
            <a:t>2.</a:t>
          </a:r>
        </a:p>
        <a:p>
          <a:r>
            <a:rPr lang="en-US" dirty="0" smtClean="0"/>
            <a:t>The Interview</a:t>
          </a:r>
          <a:endParaRPr lang="en-US" dirty="0"/>
        </a:p>
      </dgm:t>
    </dgm:pt>
    <dgm:pt modelId="{1FE1801E-1094-4511-847A-774FA44975A7}" type="parTrans" cxnId="{893A3831-3143-4C23-B342-BD4C0B121929}">
      <dgm:prSet/>
      <dgm:spPr/>
      <dgm:t>
        <a:bodyPr/>
        <a:lstStyle/>
        <a:p>
          <a:endParaRPr lang="en-US"/>
        </a:p>
      </dgm:t>
    </dgm:pt>
    <dgm:pt modelId="{69C91D76-1F82-4A0A-B037-0213516C966D}" type="sibTrans" cxnId="{893A3831-3143-4C23-B342-BD4C0B121929}">
      <dgm:prSet/>
      <dgm:spPr/>
      <dgm:t>
        <a:bodyPr/>
        <a:lstStyle/>
        <a:p>
          <a:endParaRPr lang="en-US"/>
        </a:p>
      </dgm:t>
    </dgm:pt>
    <dgm:pt modelId="{3BD942AF-FAA5-4F9B-8235-0F3865A11DF0}">
      <dgm:prSet phldrT="[Text]"/>
      <dgm:spPr/>
      <dgm:t>
        <a:bodyPr/>
        <a:lstStyle/>
        <a:p>
          <a:r>
            <a:rPr lang="en-US" dirty="0" smtClean="0"/>
            <a:t>3.</a:t>
          </a:r>
        </a:p>
        <a:p>
          <a:r>
            <a:rPr lang="en-US" dirty="0" smtClean="0"/>
            <a:t>Follow-up</a:t>
          </a:r>
          <a:endParaRPr lang="en-US" dirty="0"/>
        </a:p>
      </dgm:t>
    </dgm:pt>
    <dgm:pt modelId="{E6627917-B108-437B-A9F7-5919DEB427D7}" type="parTrans" cxnId="{168BCD14-B2DD-42F4-8513-71F9B47EE49A}">
      <dgm:prSet/>
      <dgm:spPr/>
      <dgm:t>
        <a:bodyPr/>
        <a:lstStyle/>
        <a:p>
          <a:endParaRPr lang="en-US"/>
        </a:p>
      </dgm:t>
    </dgm:pt>
    <dgm:pt modelId="{4ADB0513-0528-4896-9FF1-4031C344481F}" type="sibTrans" cxnId="{168BCD14-B2DD-42F4-8513-71F9B47EE49A}">
      <dgm:prSet/>
      <dgm:spPr/>
      <dgm:t>
        <a:bodyPr/>
        <a:lstStyle/>
        <a:p>
          <a:endParaRPr lang="en-US"/>
        </a:p>
      </dgm:t>
    </dgm:pt>
    <dgm:pt modelId="{6E2646AA-5B5E-4498-BDF9-33BCF97B1470}">
      <dgm:prSet phldrT="[Text]"/>
      <dgm:spPr/>
      <dgm:t>
        <a:bodyPr/>
        <a:lstStyle/>
        <a:p>
          <a:pPr algn="ctr"/>
          <a:r>
            <a:rPr lang="en-US" dirty="0" smtClean="0"/>
            <a:t>1.</a:t>
          </a:r>
        </a:p>
        <a:p>
          <a:pPr algn="ctr"/>
          <a:r>
            <a:rPr lang="en-US" dirty="0" smtClean="0"/>
            <a:t>Preparation</a:t>
          </a:r>
          <a:endParaRPr lang="en-US" dirty="0"/>
        </a:p>
      </dgm:t>
    </dgm:pt>
    <dgm:pt modelId="{0E63514B-7490-49BB-AC11-8046C477B2E2}" type="parTrans" cxnId="{BED101C0-A62C-4E5E-9413-93C7D4B39FE8}">
      <dgm:prSet/>
      <dgm:spPr/>
      <dgm:t>
        <a:bodyPr/>
        <a:lstStyle/>
        <a:p>
          <a:endParaRPr lang="en-US"/>
        </a:p>
      </dgm:t>
    </dgm:pt>
    <dgm:pt modelId="{DBAD8E39-1D3D-414E-9D18-2E83A47E5DB2}" type="sibTrans" cxnId="{BED101C0-A62C-4E5E-9413-93C7D4B39FE8}">
      <dgm:prSet/>
      <dgm:spPr/>
      <dgm:t>
        <a:bodyPr/>
        <a:lstStyle/>
        <a:p>
          <a:endParaRPr lang="en-US"/>
        </a:p>
      </dgm:t>
    </dgm:pt>
    <dgm:pt modelId="{CC6BFC69-3C99-4845-B454-980310F0DD63}" type="pres">
      <dgm:prSet presAssocID="{2E13573B-18EF-4363-88F5-19809BDCB00F}" presName="compositeShape" presStyleCnt="0">
        <dgm:presLayoutVars>
          <dgm:chMax val="7"/>
          <dgm:dir/>
          <dgm:resizeHandles val="exact"/>
        </dgm:presLayoutVars>
      </dgm:prSet>
      <dgm:spPr/>
    </dgm:pt>
    <dgm:pt modelId="{775F3FEB-FB2E-4BF7-A08F-A5ECA8343C18}" type="pres">
      <dgm:prSet presAssocID="{2E13573B-18EF-4363-88F5-19809BDCB00F}" presName="wedge1" presStyleLbl="node1" presStyleIdx="0" presStyleCnt="3"/>
      <dgm:spPr/>
      <dgm:t>
        <a:bodyPr/>
        <a:lstStyle/>
        <a:p>
          <a:endParaRPr lang="en-US"/>
        </a:p>
      </dgm:t>
    </dgm:pt>
    <dgm:pt modelId="{2870C89C-76FE-4F86-8C4C-A817BB514FBA}" type="pres">
      <dgm:prSet presAssocID="{2E13573B-18EF-4363-88F5-19809BDCB00F}" presName="dummy1a" presStyleCnt="0"/>
      <dgm:spPr/>
    </dgm:pt>
    <dgm:pt modelId="{D3D9A530-C5D4-4A73-A502-7FB7EE29E61B}" type="pres">
      <dgm:prSet presAssocID="{2E13573B-18EF-4363-88F5-19809BDCB00F}" presName="dummy1b" presStyleCnt="0"/>
      <dgm:spPr/>
    </dgm:pt>
    <dgm:pt modelId="{3DF0DE0C-83C1-4E8E-809B-7474C8662155}" type="pres">
      <dgm:prSet presAssocID="{2E13573B-18EF-4363-88F5-19809BDCB00F}" presName="wedge1Tx" presStyleLbl="node1" presStyleIdx="0" presStyleCnt="3">
        <dgm:presLayoutVars>
          <dgm:chMax val="0"/>
          <dgm:chPref val="0"/>
          <dgm:bulletEnabled val="1"/>
        </dgm:presLayoutVars>
      </dgm:prSet>
      <dgm:spPr/>
      <dgm:t>
        <a:bodyPr/>
        <a:lstStyle/>
        <a:p>
          <a:endParaRPr lang="en-US"/>
        </a:p>
      </dgm:t>
    </dgm:pt>
    <dgm:pt modelId="{88188415-0A95-46BD-968D-1F73287689A0}" type="pres">
      <dgm:prSet presAssocID="{2E13573B-18EF-4363-88F5-19809BDCB00F}" presName="wedge2" presStyleLbl="node1" presStyleIdx="1" presStyleCnt="3"/>
      <dgm:spPr/>
      <dgm:t>
        <a:bodyPr/>
        <a:lstStyle/>
        <a:p>
          <a:endParaRPr lang="en-US"/>
        </a:p>
      </dgm:t>
    </dgm:pt>
    <dgm:pt modelId="{01A2F315-8B3F-4DA4-A3F2-EF8A7801E4B6}" type="pres">
      <dgm:prSet presAssocID="{2E13573B-18EF-4363-88F5-19809BDCB00F}" presName="dummy2a" presStyleCnt="0"/>
      <dgm:spPr/>
    </dgm:pt>
    <dgm:pt modelId="{92D7B9B1-0713-4872-BA68-0F9ED388F374}" type="pres">
      <dgm:prSet presAssocID="{2E13573B-18EF-4363-88F5-19809BDCB00F}" presName="dummy2b" presStyleCnt="0"/>
      <dgm:spPr/>
    </dgm:pt>
    <dgm:pt modelId="{69DC85D7-DF44-4F8F-A713-ADA1C33ED5F9}" type="pres">
      <dgm:prSet presAssocID="{2E13573B-18EF-4363-88F5-19809BDCB00F}" presName="wedge2Tx" presStyleLbl="node1" presStyleIdx="1" presStyleCnt="3">
        <dgm:presLayoutVars>
          <dgm:chMax val="0"/>
          <dgm:chPref val="0"/>
          <dgm:bulletEnabled val="1"/>
        </dgm:presLayoutVars>
      </dgm:prSet>
      <dgm:spPr/>
      <dgm:t>
        <a:bodyPr/>
        <a:lstStyle/>
        <a:p>
          <a:endParaRPr lang="en-US"/>
        </a:p>
      </dgm:t>
    </dgm:pt>
    <dgm:pt modelId="{E2A38C6A-3F02-4459-9A31-CF86983E8D97}" type="pres">
      <dgm:prSet presAssocID="{2E13573B-18EF-4363-88F5-19809BDCB00F}" presName="wedge3" presStyleLbl="node1" presStyleIdx="2" presStyleCnt="3"/>
      <dgm:spPr/>
      <dgm:t>
        <a:bodyPr/>
        <a:lstStyle/>
        <a:p>
          <a:endParaRPr lang="en-US"/>
        </a:p>
      </dgm:t>
    </dgm:pt>
    <dgm:pt modelId="{8139567E-7145-4C8C-9F48-78CB2DF1E512}" type="pres">
      <dgm:prSet presAssocID="{2E13573B-18EF-4363-88F5-19809BDCB00F}" presName="dummy3a" presStyleCnt="0"/>
      <dgm:spPr/>
    </dgm:pt>
    <dgm:pt modelId="{E9137E6C-70DC-4E7E-BD21-BE47BCE72871}" type="pres">
      <dgm:prSet presAssocID="{2E13573B-18EF-4363-88F5-19809BDCB00F}" presName="dummy3b" presStyleCnt="0"/>
      <dgm:spPr/>
    </dgm:pt>
    <dgm:pt modelId="{AF5B522F-3B52-42DA-B62A-E613F3173523}" type="pres">
      <dgm:prSet presAssocID="{2E13573B-18EF-4363-88F5-19809BDCB00F}" presName="wedge3Tx" presStyleLbl="node1" presStyleIdx="2" presStyleCnt="3">
        <dgm:presLayoutVars>
          <dgm:chMax val="0"/>
          <dgm:chPref val="0"/>
          <dgm:bulletEnabled val="1"/>
        </dgm:presLayoutVars>
      </dgm:prSet>
      <dgm:spPr/>
      <dgm:t>
        <a:bodyPr/>
        <a:lstStyle/>
        <a:p>
          <a:endParaRPr lang="en-US"/>
        </a:p>
      </dgm:t>
    </dgm:pt>
    <dgm:pt modelId="{7EAA6F47-4F6D-489C-9A7C-B888A2682C5A}" type="pres">
      <dgm:prSet presAssocID="{69C91D76-1F82-4A0A-B037-0213516C966D}" presName="arrowWedge1" presStyleLbl="fgSibTrans2D1" presStyleIdx="0" presStyleCnt="3"/>
      <dgm:spPr/>
    </dgm:pt>
    <dgm:pt modelId="{1579B9D9-A8F7-43CB-A3C0-C3920485BA77}" type="pres">
      <dgm:prSet presAssocID="{4ADB0513-0528-4896-9FF1-4031C344481F}" presName="arrowWedge2" presStyleLbl="fgSibTrans2D1" presStyleIdx="1" presStyleCnt="3"/>
      <dgm:spPr/>
    </dgm:pt>
    <dgm:pt modelId="{B9692571-F198-426C-8DFA-A95ACDF2AB67}" type="pres">
      <dgm:prSet presAssocID="{DBAD8E39-1D3D-414E-9D18-2E83A47E5DB2}" presName="arrowWedge3" presStyleLbl="fgSibTrans2D1" presStyleIdx="2" presStyleCnt="3"/>
      <dgm:spPr/>
    </dgm:pt>
  </dgm:ptLst>
  <dgm:cxnLst>
    <dgm:cxn modelId="{4C34ACA4-FD01-4E31-A47D-24D679D4EC54}" type="presOf" srcId="{6E2646AA-5B5E-4498-BDF9-33BCF97B1470}" destId="{E2A38C6A-3F02-4459-9A31-CF86983E8D97}" srcOrd="0" destOrd="0" presId="urn:microsoft.com/office/officeart/2005/8/layout/cycle8"/>
    <dgm:cxn modelId="{DB189BC3-5918-41F3-8BD2-F223DA122F9F}" type="presOf" srcId="{929DB6D4-9259-4081-BDE6-79F03EE9FF76}" destId="{3DF0DE0C-83C1-4E8E-809B-7474C8662155}" srcOrd="1" destOrd="0" presId="urn:microsoft.com/office/officeart/2005/8/layout/cycle8"/>
    <dgm:cxn modelId="{BED101C0-A62C-4E5E-9413-93C7D4B39FE8}" srcId="{2E13573B-18EF-4363-88F5-19809BDCB00F}" destId="{6E2646AA-5B5E-4498-BDF9-33BCF97B1470}" srcOrd="2" destOrd="0" parTransId="{0E63514B-7490-49BB-AC11-8046C477B2E2}" sibTransId="{DBAD8E39-1D3D-414E-9D18-2E83A47E5DB2}"/>
    <dgm:cxn modelId="{C703307E-E0AF-49B7-BD9A-47BD24D02A52}" type="presOf" srcId="{3BD942AF-FAA5-4F9B-8235-0F3865A11DF0}" destId="{69DC85D7-DF44-4F8F-A713-ADA1C33ED5F9}" srcOrd="1" destOrd="0" presId="urn:microsoft.com/office/officeart/2005/8/layout/cycle8"/>
    <dgm:cxn modelId="{E28E56DA-5A3D-46F9-AE47-1F73E2E0F797}" type="presOf" srcId="{929DB6D4-9259-4081-BDE6-79F03EE9FF76}" destId="{775F3FEB-FB2E-4BF7-A08F-A5ECA8343C18}" srcOrd="0" destOrd="0" presId="urn:microsoft.com/office/officeart/2005/8/layout/cycle8"/>
    <dgm:cxn modelId="{259009DF-E1EA-463C-B54D-E6D560F8562C}" type="presOf" srcId="{3BD942AF-FAA5-4F9B-8235-0F3865A11DF0}" destId="{88188415-0A95-46BD-968D-1F73287689A0}" srcOrd="0" destOrd="0" presId="urn:microsoft.com/office/officeart/2005/8/layout/cycle8"/>
    <dgm:cxn modelId="{12F7CA0D-03AF-4FCE-85EC-614C728756A7}" type="presOf" srcId="{2E13573B-18EF-4363-88F5-19809BDCB00F}" destId="{CC6BFC69-3C99-4845-B454-980310F0DD63}" srcOrd="0" destOrd="0" presId="urn:microsoft.com/office/officeart/2005/8/layout/cycle8"/>
    <dgm:cxn modelId="{168BCD14-B2DD-42F4-8513-71F9B47EE49A}" srcId="{2E13573B-18EF-4363-88F5-19809BDCB00F}" destId="{3BD942AF-FAA5-4F9B-8235-0F3865A11DF0}" srcOrd="1" destOrd="0" parTransId="{E6627917-B108-437B-A9F7-5919DEB427D7}" sibTransId="{4ADB0513-0528-4896-9FF1-4031C344481F}"/>
    <dgm:cxn modelId="{893A3831-3143-4C23-B342-BD4C0B121929}" srcId="{2E13573B-18EF-4363-88F5-19809BDCB00F}" destId="{929DB6D4-9259-4081-BDE6-79F03EE9FF76}" srcOrd="0" destOrd="0" parTransId="{1FE1801E-1094-4511-847A-774FA44975A7}" sibTransId="{69C91D76-1F82-4A0A-B037-0213516C966D}"/>
    <dgm:cxn modelId="{531DAC9B-D17A-4A8C-8825-F0543DC3000E}" type="presOf" srcId="{6E2646AA-5B5E-4498-BDF9-33BCF97B1470}" destId="{AF5B522F-3B52-42DA-B62A-E613F3173523}" srcOrd="1" destOrd="0" presId="urn:microsoft.com/office/officeart/2005/8/layout/cycle8"/>
    <dgm:cxn modelId="{183894D7-67F2-4F45-92F5-41D1EB305691}" type="presParOf" srcId="{CC6BFC69-3C99-4845-B454-980310F0DD63}" destId="{775F3FEB-FB2E-4BF7-A08F-A5ECA8343C18}" srcOrd="0" destOrd="0" presId="urn:microsoft.com/office/officeart/2005/8/layout/cycle8"/>
    <dgm:cxn modelId="{2539AD94-30FF-4557-96EE-402DCA0DBD6A}" type="presParOf" srcId="{CC6BFC69-3C99-4845-B454-980310F0DD63}" destId="{2870C89C-76FE-4F86-8C4C-A817BB514FBA}" srcOrd="1" destOrd="0" presId="urn:microsoft.com/office/officeart/2005/8/layout/cycle8"/>
    <dgm:cxn modelId="{DE6E0A1A-13C6-4660-809A-6C8D7BBC1EA1}" type="presParOf" srcId="{CC6BFC69-3C99-4845-B454-980310F0DD63}" destId="{D3D9A530-C5D4-4A73-A502-7FB7EE29E61B}" srcOrd="2" destOrd="0" presId="urn:microsoft.com/office/officeart/2005/8/layout/cycle8"/>
    <dgm:cxn modelId="{1A9E52DD-22F5-4F56-A8F9-BDAAF4E91BA1}" type="presParOf" srcId="{CC6BFC69-3C99-4845-B454-980310F0DD63}" destId="{3DF0DE0C-83C1-4E8E-809B-7474C8662155}" srcOrd="3" destOrd="0" presId="urn:microsoft.com/office/officeart/2005/8/layout/cycle8"/>
    <dgm:cxn modelId="{11B5A870-4661-4E1F-89BB-ED78D9D36C3D}" type="presParOf" srcId="{CC6BFC69-3C99-4845-B454-980310F0DD63}" destId="{88188415-0A95-46BD-968D-1F73287689A0}" srcOrd="4" destOrd="0" presId="urn:microsoft.com/office/officeart/2005/8/layout/cycle8"/>
    <dgm:cxn modelId="{17797E7D-EBF2-410B-A646-14344AA565D6}" type="presParOf" srcId="{CC6BFC69-3C99-4845-B454-980310F0DD63}" destId="{01A2F315-8B3F-4DA4-A3F2-EF8A7801E4B6}" srcOrd="5" destOrd="0" presId="urn:microsoft.com/office/officeart/2005/8/layout/cycle8"/>
    <dgm:cxn modelId="{09021F18-9CCC-4AB9-AF6E-EF6CA31FA370}" type="presParOf" srcId="{CC6BFC69-3C99-4845-B454-980310F0DD63}" destId="{92D7B9B1-0713-4872-BA68-0F9ED388F374}" srcOrd="6" destOrd="0" presId="urn:microsoft.com/office/officeart/2005/8/layout/cycle8"/>
    <dgm:cxn modelId="{ACCB525A-6ED6-4641-9B1F-DF5F8F49F7E6}" type="presParOf" srcId="{CC6BFC69-3C99-4845-B454-980310F0DD63}" destId="{69DC85D7-DF44-4F8F-A713-ADA1C33ED5F9}" srcOrd="7" destOrd="0" presId="urn:microsoft.com/office/officeart/2005/8/layout/cycle8"/>
    <dgm:cxn modelId="{15FD3D4F-5A36-40F7-B58E-22AF137ABBD6}" type="presParOf" srcId="{CC6BFC69-3C99-4845-B454-980310F0DD63}" destId="{E2A38C6A-3F02-4459-9A31-CF86983E8D97}" srcOrd="8" destOrd="0" presId="urn:microsoft.com/office/officeart/2005/8/layout/cycle8"/>
    <dgm:cxn modelId="{5CAC3C8D-5254-441D-AF32-809C37DF7DC8}" type="presParOf" srcId="{CC6BFC69-3C99-4845-B454-980310F0DD63}" destId="{8139567E-7145-4C8C-9F48-78CB2DF1E512}" srcOrd="9" destOrd="0" presId="urn:microsoft.com/office/officeart/2005/8/layout/cycle8"/>
    <dgm:cxn modelId="{D313BFA7-23BD-41D1-A0C7-F11015BD676B}" type="presParOf" srcId="{CC6BFC69-3C99-4845-B454-980310F0DD63}" destId="{E9137E6C-70DC-4E7E-BD21-BE47BCE72871}" srcOrd="10" destOrd="0" presId="urn:microsoft.com/office/officeart/2005/8/layout/cycle8"/>
    <dgm:cxn modelId="{4BDD387B-BD4A-49C2-BCC0-48464BCEF569}" type="presParOf" srcId="{CC6BFC69-3C99-4845-B454-980310F0DD63}" destId="{AF5B522F-3B52-42DA-B62A-E613F3173523}" srcOrd="11" destOrd="0" presId="urn:microsoft.com/office/officeart/2005/8/layout/cycle8"/>
    <dgm:cxn modelId="{1AC48C5D-80EF-4DD2-AF5E-78AFFA34F6D7}" type="presParOf" srcId="{CC6BFC69-3C99-4845-B454-980310F0DD63}" destId="{7EAA6F47-4F6D-489C-9A7C-B888A2682C5A}" srcOrd="12" destOrd="0" presId="urn:microsoft.com/office/officeart/2005/8/layout/cycle8"/>
    <dgm:cxn modelId="{2FE6981B-7611-46E8-87EB-069502FD7B26}" type="presParOf" srcId="{CC6BFC69-3C99-4845-B454-980310F0DD63}" destId="{1579B9D9-A8F7-43CB-A3C0-C3920485BA77}" srcOrd="13" destOrd="0" presId="urn:microsoft.com/office/officeart/2005/8/layout/cycle8"/>
    <dgm:cxn modelId="{60232694-791D-4D34-901C-2DB681C45B41}" type="presParOf" srcId="{CC6BFC69-3C99-4845-B454-980310F0DD63}" destId="{B9692571-F198-426C-8DFA-A95ACDF2AB67}" srcOrd="14" destOrd="0" presId="urn:microsoft.com/office/officeart/2005/8/layout/cycle8"/>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5F3FEB-FB2E-4BF7-A08F-A5ECA8343C18}">
      <dsp:nvSpPr>
        <dsp:cNvPr id="0" name=""/>
        <dsp:cNvSpPr/>
      </dsp:nvSpPr>
      <dsp:spPr>
        <a:xfrm>
          <a:off x="655960" y="392250"/>
          <a:ext cx="5069077" cy="5069077"/>
        </a:xfrm>
        <a:prstGeom prst="pie">
          <a:avLst>
            <a:gd name="adj1" fmla="val 16200000"/>
            <a:gd name="adj2" fmla="val 18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2.</a:t>
          </a:r>
        </a:p>
        <a:p>
          <a:pPr lvl="0" algn="ctr" defTabSz="1066800">
            <a:lnSpc>
              <a:spcPct val="90000"/>
            </a:lnSpc>
            <a:spcBef>
              <a:spcPct val="0"/>
            </a:spcBef>
            <a:spcAft>
              <a:spcPct val="35000"/>
            </a:spcAft>
          </a:pPr>
          <a:r>
            <a:rPr lang="en-US" sz="2400" kern="1200" dirty="0" smtClean="0"/>
            <a:t>The Interview</a:t>
          </a:r>
          <a:endParaRPr lang="en-US" sz="2400" kern="1200" dirty="0"/>
        </a:p>
      </dsp:txBody>
      <dsp:txXfrm>
        <a:off x="3327484" y="1466411"/>
        <a:ext cx="1810384" cy="1508654"/>
      </dsp:txXfrm>
    </dsp:sp>
    <dsp:sp modelId="{88188415-0A95-46BD-968D-1F73287689A0}">
      <dsp:nvSpPr>
        <dsp:cNvPr id="0" name=""/>
        <dsp:cNvSpPr/>
      </dsp:nvSpPr>
      <dsp:spPr>
        <a:xfrm>
          <a:off x="551561" y="573288"/>
          <a:ext cx="5069077" cy="5069077"/>
        </a:xfrm>
        <a:prstGeom prst="pie">
          <a:avLst>
            <a:gd name="adj1" fmla="val 1800000"/>
            <a:gd name="adj2" fmla="val 90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3.</a:t>
          </a:r>
        </a:p>
        <a:p>
          <a:pPr lvl="0" algn="ctr" defTabSz="1066800">
            <a:lnSpc>
              <a:spcPct val="90000"/>
            </a:lnSpc>
            <a:spcBef>
              <a:spcPct val="0"/>
            </a:spcBef>
            <a:spcAft>
              <a:spcPct val="35000"/>
            </a:spcAft>
          </a:pPr>
          <a:r>
            <a:rPr lang="en-US" sz="2400" kern="1200" dirty="0" smtClean="0"/>
            <a:t>Follow-up</a:t>
          </a:r>
          <a:endParaRPr lang="en-US" sz="2400" kern="1200" dirty="0"/>
        </a:p>
      </dsp:txBody>
      <dsp:txXfrm>
        <a:off x="1758484" y="3862154"/>
        <a:ext cx="2715577" cy="1327615"/>
      </dsp:txXfrm>
    </dsp:sp>
    <dsp:sp modelId="{E2A38C6A-3F02-4459-9A31-CF86983E8D97}">
      <dsp:nvSpPr>
        <dsp:cNvPr id="0" name=""/>
        <dsp:cNvSpPr/>
      </dsp:nvSpPr>
      <dsp:spPr>
        <a:xfrm>
          <a:off x="447162" y="392250"/>
          <a:ext cx="5069077" cy="5069077"/>
        </a:xfrm>
        <a:prstGeom prst="pie">
          <a:avLst>
            <a:gd name="adj1" fmla="val 90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1.</a:t>
          </a:r>
        </a:p>
        <a:p>
          <a:pPr lvl="0" algn="ctr" defTabSz="1066800">
            <a:lnSpc>
              <a:spcPct val="90000"/>
            </a:lnSpc>
            <a:spcBef>
              <a:spcPct val="0"/>
            </a:spcBef>
            <a:spcAft>
              <a:spcPct val="35000"/>
            </a:spcAft>
          </a:pPr>
          <a:r>
            <a:rPr lang="en-US" sz="2400" kern="1200" dirty="0" smtClean="0"/>
            <a:t>Preparation</a:t>
          </a:r>
          <a:endParaRPr lang="en-US" sz="2400" kern="1200" dirty="0"/>
        </a:p>
      </dsp:txBody>
      <dsp:txXfrm>
        <a:off x="1034330" y="1466411"/>
        <a:ext cx="1810384" cy="1508654"/>
      </dsp:txXfrm>
    </dsp:sp>
    <dsp:sp modelId="{7EAA6F47-4F6D-489C-9A7C-B888A2682C5A}">
      <dsp:nvSpPr>
        <dsp:cNvPr id="0" name=""/>
        <dsp:cNvSpPr/>
      </dsp:nvSpPr>
      <dsp:spPr>
        <a:xfrm>
          <a:off x="342578" y="78449"/>
          <a:ext cx="5696677" cy="5696677"/>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79B9D9-A8F7-43CB-A3C0-C3920485BA77}">
      <dsp:nvSpPr>
        <dsp:cNvPr id="0" name=""/>
        <dsp:cNvSpPr/>
      </dsp:nvSpPr>
      <dsp:spPr>
        <a:xfrm>
          <a:off x="237761" y="259167"/>
          <a:ext cx="5696677" cy="5696677"/>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692571-F198-426C-8DFA-A95ACDF2AB67}">
      <dsp:nvSpPr>
        <dsp:cNvPr id="0" name=""/>
        <dsp:cNvSpPr/>
      </dsp:nvSpPr>
      <dsp:spPr>
        <a:xfrm>
          <a:off x="132943" y="78449"/>
          <a:ext cx="5696677" cy="5696677"/>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E2F6B8-69A9-4EE7-B119-8F563F713753}" type="datetimeFigureOut">
              <a:rPr lang="en-US" smtClean="0"/>
              <a:pPr/>
              <a:t>2/15/2011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740858-3B28-4802-BA3D-7C33DD46EE86}"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2824" y="6604000"/>
            <a:ext cx="6860824" cy="2549451"/>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83C1866-71D1-46FF-BC55-B569C5A23481}" type="datetimeFigureOut">
              <a:rPr lang="en-US" smtClean="0"/>
              <a:pPr/>
              <a:t>2/15/2011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A4CBDFB-8A55-455A-B3E0-6E05DAED4A56}" type="slidenum">
              <a:rPr lang="en-US" smtClean="0"/>
              <a:pPr/>
              <a:t>‹#›</a:t>
            </a:fld>
            <a:endParaRPr lang="en-US" dirty="0"/>
          </a:p>
        </p:txBody>
      </p:sp>
    </p:spTree>
  </p:cSld>
  <p:clrMapOvr>
    <a:masterClrMapping/>
  </p:clrMapOvr>
  <p:transition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1975106"/>
            <a:ext cx="6172200" cy="584809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3C1866-71D1-46FF-BC55-B569C5A23481}" type="datetimeFigureOut">
              <a:rPr lang="en-US" smtClean="0"/>
              <a:pPr/>
              <a:t>2/15/2011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4CBDFB-8A55-455A-B3E0-6E05DAED4A56}" type="slidenum">
              <a:rPr lang="en-US" smtClean="0"/>
              <a:pPr/>
              <a:t>‹#›</a:t>
            </a:fld>
            <a:endParaRPr lang="en-US" dirty="0"/>
          </a:p>
        </p:txBody>
      </p:sp>
    </p:spTree>
  </p:cSld>
  <p:clrMapOvr>
    <a:masterClrMapping/>
  </p:clrMapOvr>
  <p:transition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010" y="366187"/>
            <a:ext cx="1333103" cy="745701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8"/>
            <a:ext cx="4743450" cy="745701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3C1866-71D1-46FF-BC55-B569C5A23481}" type="datetimeFigureOut">
              <a:rPr lang="en-US" smtClean="0"/>
              <a:pPr/>
              <a:t>2/15/2011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4CBDFB-8A55-455A-B3E0-6E05DAED4A56}" type="slidenum">
              <a:rPr lang="en-US" smtClean="0"/>
              <a:pPr/>
              <a:t>‹#›</a:t>
            </a:fld>
            <a:endParaRPr lang="en-US" dirty="0"/>
          </a:p>
        </p:txBody>
      </p:sp>
    </p:spTree>
  </p:cSld>
  <p:clrMapOvr>
    <a:masterClrMapping/>
  </p:clrMapOvr>
  <p:transition advTm="500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2BB106-1CF7-4813-9449-4ACDFEB831B1}" type="datetimeFigureOut">
              <a:rPr lang="en-US" smtClean="0"/>
              <a:pPr/>
              <a:t>2/15/2011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advTm="500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BB106-1CF7-4813-9449-4ACDFEB831B1}" type="datetimeFigureOut">
              <a:rPr lang="en-US" smtClean="0"/>
              <a:pPr/>
              <a:t>2/15/2011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advTm="500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2BB106-1CF7-4813-9449-4ACDFEB831B1}" type="datetimeFigureOut">
              <a:rPr lang="en-US" smtClean="0"/>
              <a:pPr/>
              <a:t>2/15/2011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advTm="500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2BB106-1CF7-4813-9449-4ACDFEB831B1}" type="datetimeFigureOut">
              <a:rPr lang="en-US" smtClean="0"/>
              <a:pPr/>
              <a:t>2/15/2011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advTm="500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2BB106-1CF7-4813-9449-4ACDFEB831B1}" type="datetimeFigureOut">
              <a:rPr lang="en-US" smtClean="0"/>
              <a:pPr/>
              <a:t>2/15/2011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advTm="500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2BB106-1CF7-4813-9449-4ACDFEB831B1}" type="datetimeFigureOut">
              <a:rPr lang="en-US" smtClean="0"/>
              <a:pPr/>
              <a:t>2/15/2011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advTm="500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BB106-1CF7-4813-9449-4ACDFEB831B1}" type="datetimeFigureOut">
              <a:rPr lang="en-US" smtClean="0"/>
              <a:pPr/>
              <a:t>2/15/2011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advTm="500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BB106-1CF7-4813-9449-4ACDFEB831B1}" type="datetimeFigureOut">
              <a:rPr lang="en-US" smtClean="0"/>
              <a:pPr/>
              <a:t>2/15/2011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3C1866-71D1-46FF-BC55-B569C5A23481}" type="datetimeFigureOut">
              <a:rPr lang="en-US" smtClean="0"/>
              <a:pPr/>
              <a:t>2/15/2011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4CBDFB-8A55-455A-B3E0-6E05DAED4A56}"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advTm="500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BB106-1CF7-4813-9449-4ACDFEB831B1}" type="datetimeFigureOut">
              <a:rPr lang="en-US" smtClean="0"/>
              <a:pPr/>
              <a:t>2/15/2011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advTm="500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BB106-1CF7-4813-9449-4ACDFEB831B1}" type="datetimeFigureOut">
              <a:rPr lang="en-US" smtClean="0"/>
              <a:pPr/>
              <a:t>2/15/2011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advTm="500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BB106-1CF7-4813-9449-4ACDFEB831B1}" type="datetimeFigureOut">
              <a:rPr lang="en-US" smtClean="0"/>
              <a:pPr/>
              <a:t>2/15/2011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advTm="500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2BB106-1CF7-4813-9449-4ACDFEB831B1}" type="datetimeFigureOut">
              <a:rPr lang="en-US" smtClean="0"/>
              <a:pPr/>
              <a:t>2/15/2011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advTm="500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4B1AAB-A6BA-4D65-B198-CF6B2DA3A05B}" type="datetimeFigureOut">
              <a:rPr lang="en-US" smtClean="0"/>
              <a:pPr/>
              <a:t>2/15/2011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advTm="5000"/>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4B1AAB-A6BA-4D65-B198-CF6B2DA3A05B}" type="datetimeFigureOut">
              <a:rPr lang="en-US" smtClean="0"/>
              <a:pPr/>
              <a:t>2/15/2011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advTm="5000"/>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4B1AAB-A6BA-4D65-B198-CF6B2DA3A05B}" type="datetimeFigureOut">
              <a:rPr lang="en-US" smtClean="0"/>
              <a:pPr/>
              <a:t>2/15/2011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advTm="5000"/>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4B1AAB-A6BA-4D65-B198-CF6B2DA3A05B}" type="datetimeFigureOut">
              <a:rPr lang="en-US" smtClean="0"/>
              <a:pPr/>
              <a:t>2/15/2011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advTm="5000"/>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4B1AAB-A6BA-4D65-B198-CF6B2DA3A05B}" type="datetimeFigureOut">
              <a:rPr lang="en-US" smtClean="0"/>
              <a:pPr/>
              <a:t>2/15/2011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advTm="5000"/>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4B1AAB-A6BA-4D65-B198-CF6B2DA3A05B}" type="datetimeFigureOut">
              <a:rPr lang="en-US" smtClean="0"/>
              <a:pPr/>
              <a:t>2/15/2011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83C1866-71D1-46FF-BC55-B569C5A23481}" type="datetimeFigureOut">
              <a:rPr lang="en-US" smtClean="0"/>
              <a:pPr/>
              <a:t>2/15/2011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4CBDFB-8A55-455A-B3E0-6E05DAED4A56}" type="slidenum">
              <a:rPr lang="en-US" smtClean="0"/>
              <a:pPr/>
              <a:t>‹#›</a:t>
            </a:fld>
            <a:endParaRPr lang="en-US" dirty="0"/>
          </a:p>
        </p:txBody>
      </p:sp>
      <p:sp>
        <p:nvSpPr>
          <p:cNvPr id="7" name="Chevron 6"/>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transition advTm="5000"/>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4B1AAB-A6BA-4D65-B198-CF6B2DA3A05B}" type="datetimeFigureOut">
              <a:rPr lang="en-US" smtClean="0"/>
              <a:pPr/>
              <a:t>2/15/2011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advTm="5000"/>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B1AAB-A6BA-4D65-B198-CF6B2DA3A05B}" type="datetimeFigureOut">
              <a:rPr lang="en-US" smtClean="0"/>
              <a:pPr/>
              <a:t>2/15/2011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advTm="5000"/>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B1AAB-A6BA-4D65-B198-CF6B2DA3A05B}" type="datetimeFigureOut">
              <a:rPr lang="en-US" smtClean="0"/>
              <a:pPr/>
              <a:t>2/15/2011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advTm="500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4B1AAB-A6BA-4D65-B198-CF6B2DA3A05B}" type="datetimeFigureOut">
              <a:rPr lang="en-US" smtClean="0"/>
              <a:pPr/>
              <a:t>2/15/2011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advTm="500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4B1AAB-A6BA-4D65-B198-CF6B2DA3A05B}" type="datetimeFigureOut">
              <a:rPr lang="en-US" smtClean="0"/>
              <a:pPr/>
              <a:t>2/15/2011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3C1866-71D1-46FF-BC55-B569C5A23481}" type="datetimeFigureOut">
              <a:rPr lang="en-US" smtClean="0"/>
              <a:pPr/>
              <a:t>2/15/2011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A4CBDFB-8A55-455A-B3E0-6E05DAED4A56}"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advTm="500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6172200" cy="1524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3C1866-71D1-46FF-BC55-B569C5A23481}" type="datetimeFigureOut">
              <a:rPr lang="en-US" smtClean="0"/>
              <a:pPr/>
              <a:t>2/15/2011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A4CBDFB-8A55-455A-B3E0-6E05DAED4A56}" type="slidenum">
              <a:rPr lang="en-US" smtClean="0"/>
              <a:pPr/>
              <a:t>‹#›</a:t>
            </a:fld>
            <a:endParaRPr lang="en-US" dirty="0"/>
          </a:p>
        </p:txBody>
      </p:sp>
    </p:spTree>
  </p:cSld>
  <p:clrMapOvr>
    <a:masterClrMapping/>
  </p:clrMapOvr>
  <p:transition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83C1866-71D1-46FF-BC55-B569C5A23481}" type="datetimeFigureOut">
              <a:rPr lang="en-US" smtClean="0"/>
              <a:pPr/>
              <a:t>2/15/2011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A4CBDFB-8A55-455A-B3E0-6E05DAED4A56}"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83C1866-71D1-46FF-BC55-B569C5A23481}" type="datetimeFigureOut">
              <a:rPr lang="en-US" smtClean="0"/>
              <a:pPr/>
              <a:t>2/15/2011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EA4CBDFB-8A55-455A-B3E0-6E05DAED4A56}" type="slidenum">
              <a:rPr lang="en-US" smtClean="0"/>
              <a:pPr/>
              <a:t>‹#›</a:t>
            </a:fld>
            <a:endParaRPr lang="en-US" dirty="0"/>
          </a:p>
        </p:txBody>
      </p:sp>
    </p:spTree>
  </p:cSld>
  <p:clrMapOvr>
    <a:masterClrMapping/>
  </p:clrMapOvr>
  <p:transition advTm="5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5045274" y="8543925"/>
            <a:ext cx="1440180" cy="487680"/>
          </a:xfrm>
        </p:spPr>
        <p:txBody>
          <a:bodyPr/>
          <a:lstStyle>
            <a:extLst/>
          </a:lstStyle>
          <a:p>
            <a:fld id="{B83C1866-71D1-46FF-BC55-B569C5A23481}" type="datetimeFigureOut">
              <a:rPr lang="en-US" smtClean="0"/>
              <a:pPr/>
              <a:t>2/15/2011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A4CBDFB-8A55-455A-B3E0-6E05DAED4A56}" type="slidenum">
              <a:rPr lang="en-US" smtClean="0"/>
              <a:pPr/>
              <a:t>‹#›</a:t>
            </a:fld>
            <a:endParaRPr lang="en-US" dirty="0"/>
          </a:p>
        </p:txBody>
      </p:sp>
    </p:spTree>
  </p:cSld>
  <p:clrMapOvr>
    <a:masterClrMapping/>
  </p:clrMapOvr>
  <p:transition advTm="5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83C1866-71D1-46FF-BC55-B569C5A23481}" type="datetimeFigureOut">
              <a:rPr lang="en-US" smtClean="0"/>
              <a:pPr/>
              <a:t>2/15/2011</a:t>
            </a:fld>
            <a:endParaRPr lang="en-US" dirty="0"/>
          </a:p>
        </p:txBody>
      </p:sp>
      <p:sp>
        <p:nvSpPr>
          <p:cNvPr id="6" name="Footer Placeholder 5"/>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A4CBDFB-8A55-455A-B3E0-6E05DAED4A56}" type="slidenum">
              <a:rPr lang="en-US" smtClean="0"/>
              <a:pPr/>
              <a:t>‹#›</a:t>
            </a:fld>
            <a:endParaRPr lang="en-US" dirty="0"/>
          </a:p>
        </p:txBody>
      </p:sp>
      <p:sp>
        <p:nvSpPr>
          <p:cNvPr id="2" name="Title 1"/>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4532" y="7721671"/>
            <a:ext cx="2551736" cy="1441157"/>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transition advTm="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4532" y="7721671"/>
            <a:ext cx="2551736" cy="1441157"/>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342900" y="1975105"/>
            <a:ext cx="6172200" cy="6034617"/>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B83C1866-71D1-46FF-BC55-B569C5A23481}" type="datetimeFigureOut">
              <a:rPr lang="en-US" smtClean="0"/>
              <a:pPr/>
              <a:t>2/15/2011</a:t>
            </a:fld>
            <a:endParaRPr lang="en-US" dirty="0"/>
          </a:p>
        </p:txBody>
      </p:sp>
      <p:sp>
        <p:nvSpPr>
          <p:cNvPr id="22" name="Footer Placeholder 21"/>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EA4CBDFB-8A55-455A-B3E0-6E05DAED4A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advTm="5000"/>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3F2BB106-1CF7-4813-9449-4ACDFEB831B1}" type="datetimeFigureOut">
              <a:rPr lang="en-US" smtClean="0"/>
              <a:pPr/>
              <a:t>2/15/2011</a:t>
            </a:fld>
            <a:endParaRPr lang="en-US" dirty="0"/>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62A1F45F-05F6-42A6-A98F-CD8D293CF2A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advTm="5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A74B1AAB-A6BA-4D65-B198-CF6B2DA3A05B}" type="datetimeFigureOut">
              <a:rPr lang="en-US" smtClean="0"/>
              <a:pPr/>
              <a:t>2/15/2011</a:t>
            </a:fld>
            <a:endParaRPr lang="en-US" dirty="0"/>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5C1EFFE2-E40B-44F0-9F8D-EBDA0AA275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advTm="5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7551" y="3352800"/>
            <a:ext cx="184731" cy="369332"/>
          </a:xfrm>
          <a:prstGeom prst="rect">
            <a:avLst/>
          </a:prstGeom>
          <a:noFill/>
        </p:spPr>
        <p:txBody>
          <a:bodyPr wrap="none" rtlCol="0">
            <a:spAutoFit/>
          </a:bodyPr>
          <a:lstStyle/>
          <a:p>
            <a:endParaRPr lang="en-US" dirty="0"/>
          </a:p>
        </p:txBody>
      </p:sp>
      <p:pic>
        <p:nvPicPr>
          <p:cNvPr id="3" name="Picture 2" descr="BPC Logotype_Final.png"/>
          <p:cNvPicPr>
            <a:picLocks noChangeAspect="1"/>
          </p:cNvPicPr>
          <p:nvPr/>
        </p:nvPicPr>
        <p:blipFill>
          <a:blip r:embed="rId2" cstate="print"/>
          <a:stretch>
            <a:fillRect/>
          </a:stretch>
        </p:blipFill>
        <p:spPr>
          <a:xfrm>
            <a:off x="2286000" y="1625601"/>
            <a:ext cx="2388875" cy="2184399"/>
          </a:xfrm>
          <a:prstGeom prst="rect">
            <a:avLst/>
          </a:prstGeom>
        </p:spPr>
      </p:pic>
      <p:sp>
        <p:nvSpPr>
          <p:cNvPr id="4" name="TextBox 3"/>
          <p:cNvSpPr txBox="1"/>
          <p:nvPr/>
        </p:nvSpPr>
        <p:spPr>
          <a:xfrm>
            <a:off x="971550" y="4800601"/>
            <a:ext cx="4972050" cy="2708434"/>
          </a:xfrm>
          <a:prstGeom prst="rect">
            <a:avLst/>
          </a:prstGeom>
          <a:noFill/>
        </p:spPr>
        <p:txBody>
          <a:bodyPr wrap="square" rtlCol="0">
            <a:spAutoFit/>
          </a:bodyPr>
          <a:lstStyle/>
          <a:p>
            <a:pPr algn="ctr"/>
            <a:r>
              <a:rPr lang="en-US" sz="2800" b="1" i="1" dirty="0" smtClean="0">
                <a:solidFill>
                  <a:schemeClr val="accent1">
                    <a:lumMod val="50000"/>
                  </a:schemeClr>
                </a:solidFill>
                <a:latin typeface="Candara" pitchFamily="34" charset="0"/>
              </a:rPr>
              <a:t>Interview </a:t>
            </a:r>
            <a:r>
              <a:rPr lang="en-US" sz="2800" b="1" i="1" dirty="0" smtClean="0">
                <a:solidFill>
                  <a:schemeClr val="accent1">
                    <a:lumMod val="50000"/>
                  </a:schemeClr>
                </a:solidFill>
                <a:latin typeface="Candara" pitchFamily="34" charset="0"/>
              </a:rPr>
              <a:t>Training</a:t>
            </a:r>
            <a:endParaRPr lang="en-US" sz="2800" b="1" i="1" dirty="0" smtClean="0">
              <a:solidFill>
                <a:schemeClr val="accent1">
                  <a:lumMod val="50000"/>
                </a:schemeClr>
              </a:solidFill>
              <a:latin typeface="Candara" pitchFamily="34" charset="0"/>
            </a:endParaRPr>
          </a:p>
          <a:p>
            <a:pPr algn="ctr"/>
            <a:r>
              <a:rPr lang="en-US" sz="2800" b="1" i="1" dirty="0" smtClean="0">
                <a:solidFill>
                  <a:schemeClr val="accent1">
                    <a:lumMod val="50000"/>
                  </a:schemeClr>
                </a:solidFill>
                <a:latin typeface="Candara" pitchFamily="34" charset="0"/>
              </a:rPr>
              <a:t>For The Job You </a:t>
            </a:r>
            <a:r>
              <a:rPr lang="en-US" sz="2800" b="1" i="1" dirty="0" smtClean="0">
                <a:solidFill>
                  <a:schemeClr val="accent1">
                    <a:lumMod val="50000"/>
                  </a:schemeClr>
                </a:solidFill>
                <a:latin typeface="Candara" pitchFamily="34" charset="0"/>
              </a:rPr>
              <a:t>Want</a:t>
            </a:r>
            <a:endParaRPr lang="en-US" sz="2800" b="1" i="1" dirty="0" smtClean="0">
              <a:solidFill>
                <a:schemeClr val="accent1">
                  <a:lumMod val="50000"/>
                </a:schemeClr>
              </a:solidFill>
              <a:latin typeface="Candara" pitchFamily="34" charset="0"/>
            </a:endParaRPr>
          </a:p>
          <a:p>
            <a:pPr algn="ctr"/>
            <a:endParaRPr lang="en-US" sz="2400" b="1" i="1" dirty="0" smtClean="0">
              <a:solidFill>
                <a:schemeClr val="accent1">
                  <a:lumMod val="50000"/>
                </a:schemeClr>
              </a:solidFill>
              <a:latin typeface="Candara" pitchFamily="34" charset="0"/>
            </a:endParaRPr>
          </a:p>
          <a:p>
            <a:pPr algn="ctr"/>
            <a:r>
              <a:rPr lang="en-US" sz="2400" b="1" i="1" dirty="0" smtClean="0">
                <a:solidFill>
                  <a:schemeClr val="accent1">
                    <a:lumMod val="50000"/>
                  </a:schemeClr>
                </a:solidFill>
                <a:latin typeface="Candara" pitchFamily="34" charset="0"/>
              </a:rPr>
              <a:t>Educating for  Careers </a:t>
            </a:r>
            <a:r>
              <a:rPr lang="en-US" sz="2400" b="1" i="1" dirty="0" smtClean="0">
                <a:solidFill>
                  <a:schemeClr val="accent1">
                    <a:lumMod val="50000"/>
                  </a:schemeClr>
                </a:solidFill>
                <a:latin typeface="Candara" pitchFamily="34" charset="0"/>
              </a:rPr>
              <a:t>Conference</a:t>
            </a:r>
            <a:endParaRPr lang="en-US" sz="2400" b="1" i="1" dirty="0" smtClean="0">
              <a:solidFill>
                <a:schemeClr val="accent1">
                  <a:lumMod val="50000"/>
                </a:schemeClr>
              </a:solidFill>
              <a:latin typeface="Candara" pitchFamily="34" charset="0"/>
            </a:endParaRPr>
          </a:p>
          <a:p>
            <a:pPr algn="ctr"/>
            <a:r>
              <a:rPr lang="en-US" sz="2400" b="1" i="1" dirty="0" smtClean="0">
                <a:solidFill>
                  <a:schemeClr val="accent1">
                    <a:lumMod val="50000"/>
                  </a:schemeClr>
                </a:solidFill>
                <a:latin typeface="Candara" pitchFamily="34" charset="0"/>
              </a:rPr>
              <a:t>March 5</a:t>
            </a:r>
            <a:r>
              <a:rPr lang="en-US" sz="2400" b="1" i="1" dirty="0" smtClean="0">
                <a:solidFill>
                  <a:schemeClr val="accent1">
                    <a:lumMod val="50000"/>
                  </a:schemeClr>
                </a:solidFill>
                <a:latin typeface="Candara" pitchFamily="34" charset="0"/>
              </a:rPr>
              <a:t>, </a:t>
            </a:r>
            <a:r>
              <a:rPr lang="en-US" sz="2400" b="1" i="1" dirty="0" smtClean="0">
                <a:solidFill>
                  <a:schemeClr val="accent1">
                    <a:lumMod val="50000"/>
                  </a:schemeClr>
                </a:solidFill>
                <a:latin typeface="Candara" pitchFamily="34" charset="0"/>
              </a:rPr>
              <a:t>2011</a:t>
            </a:r>
          </a:p>
          <a:p>
            <a:pPr algn="ctr"/>
            <a:endParaRPr lang="en-US" sz="2400" b="1" i="1" dirty="0" smtClean="0">
              <a:solidFill>
                <a:schemeClr val="accent1">
                  <a:lumMod val="50000"/>
                </a:schemeClr>
              </a:solidFill>
              <a:latin typeface="Candara" pitchFamily="34" charset="0"/>
            </a:endParaRPr>
          </a:p>
          <a:p>
            <a:pPr algn="ctr"/>
            <a:endParaRPr lang="en-US" dirty="0"/>
          </a:p>
        </p:txBody>
      </p:sp>
    </p:spTree>
  </p:cSld>
  <p:clrMapOvr>
    <a:masterClrMapping/>
  </p:clrMapOvr>
  <p:transition advTm="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3200" b="1" i="1" dirty="0" smtClean="0">
                <a:latin typeface="Candara" pitchFamily="34" charset="0"/>
              </a:rPr>
              <a:t>Greet your interviewer with:</a:t>
            </a:r>
          </a:p>
          <a:p>
            <a:pPr algn="ctr">
              <a:buFont typeface="Wingdings" pitchFamily="2" charset="2"/>
              <a:buChar char="§"/>
            </a:pPr>
            <a:r>
              <a:rPr lang="en-US" sz="2000" b="1" dirty="0" smtClean="0">
                <a:latin typeface="Candara" pitchFamily="34" charset="0"/>
              </a:rPr>
              <a:t>Direct eye contact</a:t>
            </a:r>
          </a:p>
          <a:p>
            <a:pPr algn="ctr">
              <a:buFont typeface="Wingdings" pitchFamily="2" charset="2"/>
              <a:buChar char="§"/>
            </a:pPr>
            <a:r>
              <a:rPr lang="en-US" sz="2000" b="1" dirty="0" smtClean="0">
                <a:latin typeface="Candara" pitchFamily="34" charset="0"/>
              </a:rPr>
              <a:t>A firm handshake</a:t>
            </a:r>
          </a:p>
          <a:p>
            <a:pPr algn="ctr">
              <a:buNone/>
            </a:pPr>
            <a:endParaRPr lang="en-US" sz="3200" b="1" i="1" dirty="0" smtClean="0">
              <a:latin typeface="Candara" pitchFamily="34" charset="0"/>
            </a:endParaRPr>
          </a:p>
          <a:p>
            <a:pPr algn="ctr">
              <a:buFont typeface="Wingdings" pitchFamily="2" charset="2"/>
              <a:buChar char="Ø"/>
            </a:pPr>
            <a:r>
              <a:rPr lang="en-US" sz="3200" b="1" i="1" dirty="0" smtClean="0">
                <a:latin typeface="Candara" pitchFamily="34" charset="0"/>
              </a:rPr>
              <a:t>Once you’re in the room…</a:t>
            </a:r>
          </a:p>
          <a:p>
            <a:pPr algn="ctr">
              <a:buFont typeface="Wingdings" pitchFamily="2" charset="2"/>
              <a:buChar char="§"/>
            </a:pPr>
            <a:r>
              <a:rPr lang="en-US" sz="2000" b="1" dirty="0" smtClean="0">
                <a:latin typeface="Candara" pitchFamily="34" charset="0"/>
              </a:rPr>
              <a:t>Take your time to get settled</a:t>
            </a:r>
          </a:p>
          <a:p>
            <a:pPr algn="ctr">
              <a:buFont typeface="Wingdings" pitchFamily="2" charset="2"/>
              <a:buChar char="§"/>
            </a:pPr>
            <a:r>
              <a:rPr lang="en-US" sz="2000" b="1" dirty="0" smtClean="0">
                <a:latin typeface="Candara" pitchFamily="34" charset="0"/>
              </a:rPr>
              <a:t>Write down your interviewer’s name</a:t>
            </a:r>
          </a:p>
          <a:p>
            <a:pPr algn="ctr">
              <a:buFont typeface="Wingdings" pitchFamily="2" charset="2"/>
              <a:buChar char="§"/>
            </a:pPr>
            <a:r>
              <a:rPr lang="en-US" sz="2000" b="1" dirty="0" smtClean="0">
                <a:latin typeface="Candara" pitchFamily="34" charset="0"/>
              </a:rPr>
              <a:t>Relax and breathe!</a:t>
            </a:r>
          </a:p>
          <a:p>
            <a:pPr algn="ctr">
              <a:buNone/>
            </a:pPr>
            <a:endParaRPr lang="en-US" sz="2000" b="1" i="1" dirty="0" smtClean="0">
              <a:latin typeface="Candara" pitchFamily="34" charset="0"/>
            </a:endParaRPr>
          </a:p>
          <a:p>
            <a:pPr algn="ctr">
              <a:buNone/>
            </a:pPr>
            <a:endParaRPr lang="en-US" sz="2000" b="1" i="1" dirty="0" smtClean="0">
              <a:latin typeface="Candara" pitchFamily="34" charset="0"/>
            </a:endParaRPr>
          </a:p>
          <a:p>
            <a:pPr algn="ctr">
              <a:buFont typeface="Wingdings" pitchFamily="2" charset="2"/>
              <a:buChar char="Ø"/>
            </a:pPr>
            <a:r>
              <a:rPr lang="en-US" sz="3200" b="1" i="1" dirty="0" smtClean="0">
                <a:latin typeface="Candara" pitchFamily="34" charset="0"/>
              </a:rPr>
              <a:t>Answer questions</a:t>
            </a:r>
          </a:p>
          <a:p>
            <a:pPr algn="ctr">
              <a:buFont typeface="Wingdings" pitchFamily="2" charset="2"/>
              <a:buChar char="§"/>
            </a:pPr>
            <a:r>
              <a:rPr lang="en-US" sz="2000" b="1" dirty="0" smtClean="0">
                <a:latin typeface="Candara" pitchFamily="34" charset="0"/>
              </a:rPr>
              <a:t>Slowly and concisely</a:t>
            </a:r>
          </a:p>
          <a:p>
            <a:pPr algn="ctr">
              <a:buFont typeface="Wingdings" pitchFamily="2" charset="2"/>
              <a:buChar char="§"/>
            </a:pPr>
            <a:r>
              <a:rPr lang="en-US" sz="2000" b="1" dirty="0" smtClean="0">
                <a:latin typeface="Candara" pitchFamily="34" charset="0"/>
              </a:rPr>
              <a:t>Let your personality shine</a:t>
            </a:r>
          </a:p>
          <a:p>
            <a:pPr algn="ctr">
              <a:buFont typeface="Wingdings" pitchFamily="2" charset="2"/>
              <a:buChar char="§"/>
            </a:pPr>
            <a:r>
              <a:rPr lang="en-US" sz="2000" b="1" dirty="0" smtClean="0">
                <a:latin typeface="Candara" pitchFamily="34" charset="0"/>
              </a:rPr>
              <a:t>Be yourself</a:t>
            </a: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rgbClr val="000000"/>
                </a:solidFill>
                <a:latin typeface="Candara" pitchFamily="34" charset="0"/>
              </a:rPr>
              <a:t>Stage 2: The Interview</a:t>
            </a:r>
            <a:br>
              <a:rPr lang="en-US" sz="3200" dirty="0" smtClean="0">
                <a:solidFill>
                  <a:srgbClr val="000000"/>
                </a:solidFill>
                <a:latin typeface="Candara" pitchFamily="34" charset="0"/>
              </a:rPr>
            </a:br>
            <a:r>
              <a:rPr lang="en-US" sz="2000" dirty="0" smtClean="0">
                <a:solidFill>
                  <a:srgbClr val="000000"/>
                </a:solidFill>
                <a:latin typeface="Candara" pitchFamily="34" charset="0"/>
              </a:rPr>
              <a:t>(continued)</a:t>
            </a:r>
            <a:endParaRPr lang="en-US" sz="2000" dirty="0">
              <a:solidFill>
                <a:srgbClr val="000000"/>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Tree>
  </p:cSld>
  <p:clrMapOvr>
    <a:masterClrMapping/>
  </p:clrMapOvr>
  <p:transition advTm="5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3200" b="1" i="1" dirty="0" smtClean="0">
                <a:latin typeface="Candara" pitchFamily="34" charset="0"/>
              </a:rPr>
              <a:t>At the end of the interview ask:</a:t>
            </a:r>
          </a:p>
          <a:p>
            <a:pPr algn="ctr">
              <a:buNone/>
            </a:pPr>
            <a:r>
              <a:rPr lang="en-US" sz="2000" b="1" dirty="0" smtClean="0">
                <a:latin typeface="Candara" pitchFamily="34" charset="0"/>
              </a:rPr>
              <a:t>“Have I answered all of your questions to your satisfaction?”</a:t>
            </a:r>
          </a:p>
          <a:p>
            <a:pPr algn="ctr">
              <a:buNone/>
            </a:pPr>
            <a:endParaRPr lang="en-US" sz="2000" b="1" dirty="0" smtClean="0">
              <a:latin typeface="Candara" pitchFamily="34" charset="0"/>
            </a:endParaRPr>
          </a:p>
          <a:p>
            <a:pPr algn="ctr">
              <a:buNone/>
            </a:pPr>
            <a:r>
              <a:rPr lang="en-US" sz="2000" b="1" dirty="0" smtClean="0">
                <a:latin typeface="Candara" pitchFamily="34" charset="0"/>
              </a:rPr>
              <a:t>“What are the next steps? </a:t>
            </a:r>
            <a:r>
              <a:rPr lang="en-US" sz="2000" b="1" dirty="0" smtClean="0">
                <a:latin typeface="Candara" pitchFamily="34" charset="0"/>
              </a:rPr>
              <a:t>Will </a:t>
            </a:r>
            <a:r>
              <a:rPr lang="en-US" sz="2000" b="1" dirty="0" smtClean="0">
                <a:latin typeface="Candara" pitchFamily="34" charset="0"/>
              </a:rPr>
              <a:t>I hear from you, or would you like me to contact you? If so, when</a:t>
            </a:r>
            <a:r>
              <a:rPr lang="en-US" sz="2000" b="1" dirty="0" smtClean="0">
                <a:latin typeface="Candara" pitchFamily="34" charset="0"/>
              </a:rPr>
              <a:t>?”</a:t>
            </a: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3200" b="1" i="1" dirty="0" smtClean="0">
              <a:latin typeface="Candara" pitchFamily="34" charset="0"/>
            </a:endParaRPr>
          </a:p>
          <a:p>
            <a:pPr algn="ctr">
              <a:buFont typeface="Wingdings" pitchFamily="2" charset="2"/>
              <a:buChar char="Ø"/>
            </a:pPr>
            <a:r>
              <a:rPr lang="en-US" sz="3200" b="1" i="1" dirty="0" smtClean="0">
                <a:latin typeface="Candara" pitchFamily="34" charset="0"/>
              </a:rPr>
              <a:t>Before you leave the building:</a:t>
            </a:r>
          </a:p>
          <a:p>
            <a:pPr algn="ctr">
              <a:buNone/>
            </a:pPr>
            <a:r>
              <a:rPr lang="en-US" sz="2000" b="1" dirty="0" smtClean="0">
                <a:latin typeface="Candara" pitchFamily="34" charset="0"/>
              </a:rPr>
              <a:t>Look your interviewer in the eye, offer a firm handshake and thank her for her time.</a:t>
            </a:r>
          </a:p>
          <a:p>
            <a:pPr algn="ctr">
              <a:buNone/>
            </a:pPr>
            <a:endParaRPr lang="en-US" sz="2000" b="1" dirty="0" smtClean="0">
              <a:latin typeface="Candara" pitchFamily="34" charset="0"/>
            </a:endParaRPr>
          </a:p>
          <a:p>
            <a:pPr algn="ctr">
              <a:buNone/>
            </a:pPr>
            <a:r>
              <a:rPr lang="en-US" sz="2000" b="1" dirty="0" smtClean="0">
                <a:latin typeface="Candara" pitchFamily="34" charset="0"/>
              </a:rPr>
              <a:t>Ask if she has a business card or, if she doesn’t, ask where she can be reached by </a:t>
            </a:r>
            <a:r>
              <a:rPr lang="en-US" sz="2000" b="1" dirty="0" smtClean="0">
                <a:latin typeface="Candara" pitchFamily="34" charset="0"/>
              </a:rPr>
              <a:t>mail.</a:t>
            </a:r>
            <a:endParaRPr lang="en-US" sz="2000" b="1" dirty="0" smtClean="0">
              <a:latin typeface="Candara" pitchFamily="34" charset="0"/>
            </a:endParaRPr>
          </a:p>
          <a:p>
            <a:pPr algn="ctr">
              <a:buNone/>
            </a:pPr>
            <a:endParaRPr lang="en-US" sz="3200" b="1" i="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rgbClr val="000000"/>
                </a:solidFill>
                <a:latin typeface="Candara" pitchFamily="34" charset="0"/>
              </a:rPr>
              <a:t>Stage 2: The Interview</a:t>
            </a:r>
            <a:br>
              <a:rPr lang="en-US" sz="3200" dirty="0" smtClean="0">
                <a:solidFill>
                  <a:srgbClr val="000000"/>
                </a:solidFill>
                <a:latin typeface="Candara" pitchFamily="34" charset="0"/>
              </a:rPr>
            </a:br>
            <a:r>
              <a:rPr lang="en-US" sz="2000" dirty="0" smtClean="0">
                <a:solidFill>
                  <a:srgbClr val="000000"/>
                </a:solidFill>
                <a:latin typeface="Candara" pitchFamily="34" charset="0"/>
              </a:rPr>
              <a:t>(continued)</a:t>
            </a:r>
            <a:endParaRPr lang="en-US" sz="2000" dirty="0">
              <a:solidFill>
                <a:srgbClr val="000000"/>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Tree>
  </p:cSld>
  <p:clrMapOvr>
    <a:masterClrMapping/>
  </p:clrMapOvr>
  <p:transition advTm="5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3200" b="1" i="1" dirty="0" smtClean="0">
                <a:latin typeface="Candara" pitchFamily="34" charset="0"/>
              </a:rPr>
              <a:t>Write a thank-you letter, note and/or email. </a:t>
            </a:r>
          </a:p>
          <a:p>
            <a:pPr algn="ctr">
              <a:buNone/>
            </a:pPr>
            <a:r>
              <a:rPr lang="en-US" sz="3200" b="1" i="1" dirty="0" smtClean="0">
                <a:latin typeface="Candara" pitchFamily="34" charset="0"/>
              </a:rPr>
              <a:t>Why?</a:t>
            </a:r>
          </a:p>
          <a:p>
            <a:pPr algn="ctr">
              <a:buNone/>
            </a:pPr>
            <a:endParaRPr lang="en-US" sz="3200" b="1" i="1" dirty="0" smtClean="0">
              <a:latin typeface="Candara" pitchFamily="34" charset="0"/>
            </a:endParaRPr>
          </a:p>
          <a:p>
            <a:pPr algn="ctr">
              <a:buFont typeface="Wingdings" pitchFamily="2" charset="2"/>
              <a:buChar char="§"/>
            </a:pPr>
            <a:r>
              <a:rPr lang="en-US" sz="2000" b="1" dirty="0" smtClean="0">
                <a:latin typeface="Candara" pitchFamily="34" charset="0"/>
              </a:rPr>
              <a:t>Because i</a:t>
            </a:r>
            <a:r>
              <a:rPr lang="en-US" sz="2000" b="1" dirty="0" smtClean="0">
                <a:latin typeface="Candara" pitchFamily="34" charset="0"/>
              </a:rPr>
              <a:t>t’s </a:t>
            </a:r>
            <a:r>
              <a:rPr lang="en-US" sz="2000" b="1" dirty="0" smtClean="0">
                <a:latin typeface="Candara" pitchFamily="34" charset="0"/>
              </a:rPr>
              <a:t>the courteous thing to do.</a:t>
            </a:r>
          </a:p>
          <a:p>
            <a:pPr algn="ctr">
              <a:buFont typeface="Wingdings" pitchFamily="2" charset="2"/>
              <a:buChar char="§"/>
            </a:pPr>
            <a:endParaRPr lang="en-US" sz="2000" b="1" i="1" dirty="0" smtClean="0">
              <a:latin typeface="Candara" pitchFamily="34" charset="0"/>
            </a:endParaRPr>
          </a:p>
          <a:p>
            <a:pPr algn="ctr">
              <a:buFont typeface="Wingdings" pitchFamily="2" charset="2"/>
              <a:buChar char="§"/>
            </a:pPr>
            <a:r>
              <a:rPr lang="en-US" sz="2000" b="1" dirty="0" smtClean="0">
                <a:latin typeface="Candara" pitchFamily="34" charset="0"/>
              </a:rPr>
              <a:t>Because very </a:t>
            </a:r>
            <a:r>
              <a:rPr lang="en-US" sz="2000" b="1" dirty="0" smtClean="0">
                <a:latin typeface="Candara" pitchFamily="34" charset="0"/>
              </a:rPr>
              <a:t>few people do it, so it will make you stand out as a candidate.</a:t>
            </a:r>
          </a:p>
          <a:p>
            <a:pPr algn="ctr">
              <a:buFont typeface="Wingdings" pitchFamily="2" charset="2"/>
              <a:buChar char="§"/>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r>
              <a:rPr lang="en-US" sz="2000" b="1" dirty="0" smtClean="0">
                <a:latin typeface="Candara" pitchFamily="34" charset="0"/>
              </a:rPr>
              <a:t>Write within 24 hours of your interview so you will remember what you and your interviewer discussed.</a:t>
            </a:r>
            <a:endParaRPr lang="en-US" sz="32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rgbClr val="000000"/>
                </a:solidFill>
                <a:latin typeface="Candara" pitchFamily="34" charset="0"/>
              </a:rPr>
              <a:t>Stage 3: Follow-Up</a:t>
            </a:r>
            <a:r>
              <a:rPr lang="en-US" sz="3200" dirty="0" smtClean="0">
                <a:solidFill>
                  <a:srgbClr val="FF0000"/>
                </a:solidFill>
                <a:latin typeface="Candara" pitchFamily="34" charset="0"/>
              </a:rPr>
              <a:t/>
            </a:r>
            <a:br>
              <a:rPr lang="en-US" sz="3200" dirty="0" smtClean="0">
                <a:solidFill>
                  <a:srgbClr val="FF0000"/>
                </a:solidFill>
                <a:latin typeface="Candara" pitchFamily="34" charset="0"/>
              </a:rPr>
            </a:br>
            <a:endParaRPr lang="en-US" sz="2000" dirty="0">
              <a:solidFill>
                <a:srgbClr val="FF0000"/>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Tree>
  </p:cSld>
  <p:clrMapOvr>
    <a:masterClrMapping/>
  </p:clrMapOvr>
  <p:transition advTm="5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3200" b="1" i="1" dirty="0" smtClean="0">
                <a:latin typeface="Candara" pitchFamily="34" charset="0"/>
              </a:rPr>
              <a:t>After you have sent the email and/or letter... </a:t>
            </a:r>
          </a:p>
          <a:p>
            <a:pPr algn="ctr">
              <a:buNone/>
            </a:pPr>
            <a:endParaRPr lang="en-US" sz="3200" b="1" i="1" dirty="0" smtClean="0">
              <a:latin typeface="Candara" pitchFamily="34" charset="0"/>
            </a:endParaRPr>
          </a:p>
          <a:p>
            <a:pPr algn="ctr">
              <a:buFont typeface="Wingdings" pitchFamily="2" charset="2"/>
              <a:buChar char="§"/>
            </a:pPr>
            <a:r>
              <a:rPr lang="en-US" sz="2000" b="1" dirty="0" smtClean="0">
                <a:latin typeface="Candara" pitchFamily="34" charset="0"/>
              </a:rPr>
              <a:t>Follow whatever directions your interviewer gave you at the end of the interview.</a:t>
            </a:r>
          </a:p>
          <a:p>
            <a:pPr algn="ctr">
              <a:buFont typeface="Wingdings" pitchFamily="2" charset="2"/>
              <a:buChar char="§"/>
            </a:pPr>
            <a:endParaRPr lang="en-US" sz="2000" b="1" dirty="0" smtClean="0">
              <a:latin typeface="Candara" pitchFamily="34" charset="0"/>
            </a:endParaRPr>
          </a:p>
          <a:p>
            <a:pPr algn="ctr">
              <a:buFont typeface="Wingdings" pitchFamily="2" charset="2"/>
              <a:buChar char="§"/>
            </a:pPr>
            <a:r>
              <a:rPr lang="en-US" sz="2000" b="1" dirty="0" smtClean="0">
                <a:latin typeface="Candara" pitchFamily="34" charset="0"/>
              </a:rPr>
              <a:t>If you haven’t heard from her after the specified period of time, and if she said it was ok to call her at that point, then call her office and ask to speak with her. </a:t>
            </a:r>
          </a:p>
          <a:p>
            <a:pPr algn="ctr">
              <a:buFont typeface="Wingdings" pitchFamily="2" charset="2"/>
              <a:buChar char="§"/>
            </a:pPr>
            <a:endParaRPr lang="en-US" sz="2000" b="1" dirty="0" smtClean="0">
              <a:latin typeface="Candara" pitchFamily="34" charset="0"/>
            </a:endParaRPr>
          </a:p>
          <a:p>
            <a:pPr algn="ctr">
              <a:buFont typeface="Wingdings" pitchFamily="2" charset="2"/>
              <a:buChar char="§"/>
            </a:pPr>
            <a:r>
              <a:rPr lang="en-US" sz="2000" b="1" dirty="0" smtClean="0">
                <a:latin typeface="Candara" pitchFamily="34" charset="0"/>
              </a:rPr>
              <a:t>Take a deep breath, relax and remain positive.</a:t>
            </a:r>
          </a:p>
          <a:p>
            <a:pPr algn="ctr">
              <a:buFont typeface="Wingdings" pitchFamily="2" charset="2"/>
              <a:buChar char="§"/>
            </a:pPr>
            <a:endParaRPr lang="en-US" sz="2000" b="1" i="1" dirty="0" smtClean="0">
              <a:latin typeface="Candara" pitchFamily="34" charset="0"/>
            </a:endParaRPr>
          </a:p>
          <a:p>
            <a:pPr algn="ctr">
              <a:buNone/>
            </a:pPr>
            <a:r>
              <a:rPr lang="en-US" sz="2000" b="1" dirty="0" smtClean="0">
                <a:latin typeface="Candara" pitchFamily="34" charset="0"/>
              </a:rPr>
              <a:t>Good luck!!</a:t>
            </a: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rgbClr val="000000"/>
                </a:solidFill>
                <a:latin typeface="Candara" pitchFamily="34" charset="0"/>
              </a:rPr>
              <a:t>Stage 3: Follow-Up</a:t>
            </a:r>
            <a:br>
              <a:rPr lang="en-US" sz="3200" dirty="0" smtClean="0">
                <a:solidFill>
                  <a:srgbClr val="000000"/>
                </a:solidFill>
                <a:latin typeface="Candara" pitchFamily="34" charset="0"/>
              </a:rPr>
            </a:br>
            <a:r>
              <a:rPr lang="en-US" sz="2000" dirty="0" smtClean="0">
                <a:solidFill>
                  <a:srgbClr val="000000"/>
                </a:solidFill>
                <a:latin typeface="Candara" pitchFamily="34" charset="0"/>
              </a:rPr>
              <a:t>(continued)</a:t>
            </a:r>
            <a:endParaRPr lang="en-US" sz="2000" dirty="0">
              <a:solidFill>
                <a:srgbClr val="000000"/>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Tree>
  </p:cSld>
  <p:clrMapOvr>
    <a:masterClrMapping/>
  </p:clrMapOvr>
  <p:transition advTm="5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None/>
            </a:pPr>
            <a:r>
              <a:rPr lang="en-US" sz="3200" b="1" i="1" dirty="0" smtClean="0">
                <a:latin typeface="Candara" pitchFamily="34" charset="0"/>
              </a:rPr>
              <a:t>Sample thank-you email</a:t>
            </a:r>
          </a:p>
          <a:p>
            <a:pPr>
              <a:buNone/>
            </a:pPr>
            <a:endParaRPr lang="en-US" sz="3200" b="1" i="1" dirty="0" smtClean="0">
              <a:latin typeface="Candara" pitchFamily="34" charset="0"/>
            </a:endParaRPr>
          </a:p>
          <a:p>
            <a:pPr>
              <a:buNone/>
            </a:pPr>
            <a:r>
              <a:rPr lang="en-US" sz="2000" b="1" dirty="0" smtClean="0">
                <a:latin typeface="Candara" pitchFamily="34" charset="0"/>
              </a:rPr>
              <a:t>Dear Ms. Smith,</a:t>
            </a:r>
          </a:p>
          <a:p>
            <a:pPr>
              <a:buNone/>
            </a:pPr>
            <a:endParaRPr lang="en-US" sz="2000" b="1" dirty="0" smtClean="0">
              <a:latin typeface="Candara" pitchFamily="34" charset="0"/>
            </a:endParaRPr>
          </a:p>
          <a:p>
            <a:pPr>
              <a:buNone/>
            </a:pPr>
            <a:r>
              <a:rPr lang="en-US" sz="2000" b="1" dirty="0" smtClean="0">
                <a:latin typeface="Candara" pitchFamily="34" charset="0"/>
              </a:rPr>
              <a:t>Thank you for taking the time to meet with me </a:t>
            </a:r>
          </a:p>
          <a:p>
            <a:pPr>
              <a:buNone/>
            </a:pPr>
            <a:r>
              <a:rPr lang="en-US" sz="2000" b="1" dirty="0" smtClean="0">
                <a:latin typeface="Candara" pitchFamily="34" charset="0"/>
              </a:rPr>
              <a:t>today. I  enjoyed hearing about the sales position </a:t>
            </a:r>
          </a:p>
          <a:p>
            <a:pPr>
              <a:buNone/>
            </a:pPr>
            <a:r>
              <a:rPr lang="en-US" sz="2000" b="1" dirty="0" smtClean="0">
                <a:latin typeface="Candara" pitchFamily="34" charset="0"/>
              </a:rPr>
              <a:t>at XYZ Company and would like you to know that </a:t>
            </a:r>
          </a:p>
          <a:p>
            <a:pPr>
              <a:buNone/>
            </a:pPr>
            <a:r>
              <a:rPr lang="en-US" sz="2000" b="1" dirty="0" smtClean="0">
                <a:latin typeface="Candara" pitchFamily="34" charset="0"/>
              </a:rPr>
              <a:t>I am very interested in the job and look forward </a:t>
            </a:r>
          </a:p>
          <a:p>
            <a:pPr>
              <a:buNone/>
            </a:pPr>
            <a:r>
              <a:rPr lang="en-US" sz="2000" b="1" dirty="0" smtClean="0">
                <a:latin typeface="Candara" pitchFamily="34" charset="0"/>
              </a:rPr>
              <a:t>to having the opportunity to join your team.</a:t>
            </a:r>
          </a:p>
          <a:p>
            <a:pPr>
              <a:buNone/>
            </a:pPr>
            <a:endParaRPr lang="en-US" sz="2000" b="1" dirty="0" smtClean="0">
              <a:latin typeface="Candara" pitchFamily="34" charset="0"/>
            </a:endParaRPr>
          </a:p>
          <a:p>
            <a:pPr>
              <a:buNone/>
            </a:pPr>
            <a:r>
              <a:rPr lang="en-US" sz="2000" b="1" dirty="0" smtClean="0">
                <a:latin typeface="Candara" pitchFamily="34" charset="0"/>
              </a:rPr>
              <a:t>I look forward to hearing from you.</a:t>
            </a:r>
          </a:p>
          <a:p>
            <a:pPr>
              <a:buNone/>
            </a:pPr>
            <a:endParaRPr lang="en-US" sz="2000" b="1" dirty="0" smtClean="0">
              <a:latin typeface="Candara" pitchFamily="34" charset="0"/>
            </a:endParaRPr>
          </a:p>
          <a:p>
            <a:pPr>
              <a:buNone/>
            </a:pPr>
            <a:r>
              <a:rPr lang="en-US" sz="2000" b="1" dirty="0" smtClean="0">
                <a:latin typeface="Candara" pitchFamily="34" charset="0"/>
              </a:rPr>
              <a:t>Sincerely,</a:t>
            </a:r>
          </a:p>
          <a:p>
            <a:pPr>
              <a:buNone/>
            </a:pPr>
            <a:endParaRPr lang="en-US" sz="2000" b="1" dirty="0" smtClean="0">
              <a:latin typeface="Candara" pitchFamily="34" charset="0"/>
            </a:endParaRPr>
          </a:p>
          <a:p>
            <a:pPr>
              <a:buNone/>
            </a:pPr>
            <a:r>
              <a:rPr lang="en-US" sz="2000" b="1" dirty="0" smtClean="0">
                <a:latin typeface="Candara" pitchFamily="34" charset="0"/>
              </a:rPr>
              <a:t>John Brown</a:t>
            </a:r>
          </a:p>
          <a:p>
            <a:pPr>
              <a:buNone/>
            </a:pPr>
            <a:r>
              <a:rPr lang="en-US" sz="2000" b="1" dirty="0" smtClean="0">
                <a:latin typeface="Candara" pitchFamily="34" charset="0"/>
              </a:rPr>
              <a:t>Tel: 555-555-5555</a:t>
            </a: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rgbClr val="000000"/>
                </a:solidFill>
                <a:latin typeface="Candara" pitchFamily="34" charset="0"/>
              </a:rPr>
              <a:t>Stage 3: Follow-Up</a:t>
            </a:r>
            <a:br>
              <a:rPr lang="en-US" sz="3200" dirty="0" smtClean="0">
                <a:solidFill>
                  <a:srgbClr val="000000"/>
                </a:solidFill>
                <a:latin typeface="Candara" pitchFamily="34" charset="0"/>
              </a:rPr>
            </a:br>
            <a:r>
              <a:rPr lang="en-US" sz="2000" dirty="0" smtClean="0">
                <a:solidFill>
                  <a:srgbClr val="000000"/>
                </a:solidFill>
                <a:latin typeface="Candara" pitchFamily="34" charset="0"/>
              </a:rPr>
              <a:t>(continued)</a:t>
            </a:r>
            <a:endParaRPr lang="en-US" sz="2000" dirty="0">
              <a:solidFill>
                <a:srgbClr val="000000"/>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Tree>
  </p:cSld>
  <p:clrMapOvr>
    <a:masterClrMapping/>
  </p:clrMapOvr>
  <p:transition advTm="5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524000"/>
            <a:ext cx="6172200" cy="6485723"/>
          </a:xfrm>
        </p:spPr>
        <p:txBody>
          <a:bodyPr>
            <a:normAutofit fontScale="62500" lnSpcReduction="20000"/>
          </a:bodyPr>
          <a:lstStyle/>
          <a:p>
            <a:pPr algn="ctr">
              <a:buNone/>
            </a:pPr>
            <a:r>
              <a:rPr lang="en-US" sz="3400" b="1" i="1" dirty="0" smtClean="0">
                <a:latin typeface="Candara" pitchFamily="34" charset="0"/>
              </a:rPr>
              <a:t>Sample thank-you letter</a:t>
            </a:r>
          </a:p>
          <a:p>
            <a:pPr algn="ctr">
              <a:buNone/>
            </a:pPr>
            <a:endParaRPr lang="en-US" sz="3200" b="1" i="1" dirty="0" smtClean="0">
              <a:latin typeface="Candara" pitchFamily="34" charset="0"/>
            </a:endParaRPr>
          </a:p>
          <a:p>
            <a:pPr>
              <a:buNone/>
            </a:pPr>
            <a:r>
              <a:rPr lang="en-US" sz="2600" b="1" dirty="0" smtClean="0">
                <a:latin typeface="Candara" pitchFamily="34" charset="0"/>
              </a:rPr>
              <a:t>Date</a:t>
            </a:r>
          </a:p>
          <a:p>
            <a:pPr>
              <a:buNone/>
            </a:pPr>
            <a:endParaRPr lang="en-US" sz="2600" b="1" dirty="0" smtClean="0">
              <a:latin typeface="Candara" pitchFamily="34" charset="0"/>
            </a:endParaRPr>
          </a:p>
          <a:p>
            <a:pPr>
              <a:buNone/>
            </a:pPr>
            <a:r>
              <a:rPr lang="en-US" sz="2600" b="1" dirty="0" smtClean="0">
                <a:latin typeface="Candara" pitchFamily="34" charset="0"/>
              </a:rPr>
              <a:t>Dear Ms. Smith,</a:t>
            </a:r>
          </a:p>
          <a:p>
            <a:pPr>
              <a:buNone/>
            </a:pPr>
            <a:endParaRPr lang="en-US" sz="2600" b="1" dirty="0" smtClean="0">
              <a:latin typeface="Candara" pitchFamily="34" charset="0"/>
            </a:endParaRPr>
          </a:p>
          <a:p>
            <a:pPr>
              <a:buNone/>
            </a:pPr>
            <a:r>
              <a:rPr lang="en-US" sz="2600" b="1" dirty="0" smtClean="0">
                <a:latin typeface="Candara" pitchFamily="34" charset="0"/>
              </a:rPr>
              <a:t>Thank you for meeting with me on (fill-in-the-blank-day) to </a:t>
            </a:r>
          </a:p>
          <a:p>
            <a:pPr>
              <a:buNone/>
            </a:pPr>
            <a:r>
              <a:rPr lang="en-US" sz="2600" b="1" dirty="0" smtClean="0">
                <a:latin typeface="Candara" pitchFamily="34" charset="0"/>
              </a:rPr>
              <a:t>discuss the sales position at XYZ Company.</a:t>
            </a:r>
          </a:p>
          <a:p>
            <a:pPr>
              <a:buNone/>
            </a:pPr>
            <a:endParaRPr lang="en-US" sz="2600" b="1" dirty="0" smtClean="0">
              <a:latin typeface="Candara" pitchFamily="34" charset="0"/>
            </a:endParaRPr>
          </a:p>
          <a:p>
            <a:pPr>
              <a:buNone/>
            </a:pPr>
            <a:r>
              <a:rPr lang="en-US" sz="2600" b="1" dirty="0" smtClean="0">
                <a:latin typeface="Candara" pitchFamily="34" charset="0"/>
              </a:rPr>
              <a:t>After learning more about the position, I am convinced that my </a:t>
            </a:r>
          </a:p>
          <a:p>
            <a:pPr>
              <a:buNone/>
            </a:pPr>
            <a:r>
              <a:rPr lang="en-US" sz="2600" b="1" dirty="0" smtClean="0">
                <a:latin typeface="Candara" pitchFamily="34" charset="0"/>
              </a:rPr>
              <a:t>background and experience will allow me to do outstanding work </a:t>
            </a:r>
          </a:p>
          <a:p>
            <a:pPr>
              <a:buNone/>
            </a:pPr>
            <a:r>
              <a:rPr lang="en-US" sz="2600" b="1" dirty="0" smtClean="0">
                <a:latin typeface="Candara" pitchFamily="34" charset="0"/>
              </a:rPr>
              <a:t>for XYZ, and I am also keenly aware that I will learn a great deal </a:t>
            </a:r>
          </a:p>
          <a:p>
            <a:pPr>
              <a:buNone/>
            </a:pPr>
            <a:r>
              <a:rPr lang="en-US" sz="2600" b="1" dirty="0" smtClean="0">
                <a:latin typeface="Candara" pitchFamily="34" charset="0"/>
              </a:rPr>
              <a:t>from being a member of the team.</a:t>
            </a:r>
          </a:p>
          <a:p>
            <a:pPr>
              <a:buNone/>
            </a:pPr>
            <a:endParaRPr lang="en-US" sz="2600" b="1" dirty="0" smtClean="0">
              <a:latin typeface="Candara" pitchFamily="34" charset="0"/>
            </a:endParaRPr>
          </a:p>
          <a:p>
            <a:pPr>
              <a:buNone/>
            </a:pPr>
            <a:r>
              <a:rPr lang="en-US" sz="2600" b="1" dirty="0" smtClean="0">
                <a:latin typeface="Candara" pitchFamily="34" charset="0"/>
              </a:rPr>
              <a:t>During the interview you mentioned that the job might </a:t>
            </a:r>
          </a:p>
          <a:p>
            <a:pPr>
              <a:buNone/>
            </a:pPr>
            <a:r>
              <a:rPr lang="en-US" sz="2600" b="1" dirty="0" smtClean="0">
                <a:latin typeface="Candara" pitchFamily="34" charset="0"/>
              </a:rPr>
              <a:t>require a certain amount of travel, and I wanted to reiterate </a:t>
            </a:r>
          </a:p>
          <a:p>
            <a:pPr>
              <a:buNone/>
            </a:pPr>
            <a:r>
              <a:rPr lang="en-US" sz="2600" b="1" dirty="0" smtClean="0">
                <a:latin typeface="Candara" pitchFamily="34" charset="0"/>
              </a:rPr>
              <a:t>that I am available to travel as much as will be needed.</a:t>
            </a:r>
          </a:p>
          <a:p>
            <a:pPr>
              <a:buNone/>
            </a:pPr>
            <a:endParaRPr lang="en-US" sz="2600" b="1" dirty="0" smtClean="0">
              <a:latin typeface="Candara" pitchFamily="34" charset="0"/>
            </a:endParaRPr>
          </a:p>
          <a:p>
            <a:pPr>
              <a:buNone/>
            </a:pPr>
            <a:r>
              <a:rPr lang="en-US" sz="2600" b="1" dirty="0" smtClean="0">
                <a:latin typeface="Candara" pitchFamily="34" charset="0"/>
              </a:rPr>
              <a:t>Again, I thank you for the opportunity to meet with you, </a:t>
            </a:r>
          </a:p>
          <a:p>
            <a:pPr>
              <a:buNone/>
            </a:pPr>
            <a:r>
              <a:rPr lang="en-US" sz="2600" b="1" dirty="0" smtClean="0">
                <a:latin typeface="Candara" pitchFamily="34" charset="0"/>
              </a:rPr>
              <a:t>and I look forward to hearing from you in the near future.</a:t>
            </a:r>
          </a:p>
          <a:p>
            <a:pPr>
              <a:buNone/>
            </a:pPr>
            <a:endParaRPr lang="en-US" sz="2600" b="1" dirty="0" smtClean="0">
              <a:latin typeface="Candara" pitchFamily="34" charset="0"/>
            </a:endParaRPr>
          </a:p>
          <a:p>
            <a:pPr>
              <a:buNone/>
            </a:pPr>
            <a:r>
              <a:rPr lang="en-US" sz="2600" b="1" dirty="0" smtClean="0">
                <a:latin typeface="Candara" pitchFamily="34" charset="0"/>
              </a:rPr>
              <a:t>Sincerely,</a:t>
            </a:r>
          </a:p>
          <a:p>
            <a:pPr>
              <a:buNone/>
            </a:pPr>
            <a:endParaRPr lang="en-US" sz="2600" b="1" dirty="0" smtClean="0">
              <a:latin typeface="Candara" pitchFamily="34" charset="0"/>
            </a:endParaRPr>
          </a:p>
          <a:p>
            <a:pPr>
              <a:buNone/>
            </a:pPr>
            <a:r>
              <a:rPr lang="en-US" sz="2600" b="1" dirty="0" smtClean="0">
                <a:latin typeface="Candara" pitchFamily="34" charset="0"/>
              </a:rPr>
              <a:t>John Smith</a:t>
            </a:r>
          </a:p>
          <a:p>
            <a:pPr>
              <a:buNone/>
            </a:pPr>
            <a:r>
              <a:rPr lang="en-US" sz="2600" b="1" dirty="0" smtClean="0">
                <a:latin typeface="Candara" pitchFamily="34" charset="0"/>
              </a:rPr>
              <a:t>Cell: 555-555-5555</a:t>
            </a:r>
            <a:endParaRPr lang="en-US" sz="2600"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rgbClr val="000000"/>
                </a:solidFill>
                <a:latin typeface="Candara" pitchFamily="34" charset="0"/>
              </a:rPr>
              <a:t>Stage 3: Follow-Up</a:t>
            </a:r>
            <a:br>
              <a:rPr lang="en-US" sz="3200" dirty="0" smtClean="0">
                <a:solidFill>
                  <a:srgbClr val="000000"/>
                </a:solidFill>
                <a:latin typeface="Candara" pitchFamily="34" charset="0"/>
              </a:rPr>
            </a:br>
            <a:r>
              <a:rPr lang="en-US" sz="2000" dirty="0" smtClean="0">
                <a:solidFill>
                  <a:srgbClr val="000000"/>
                </a:solidFill>
                <a:latin typeface="Candara" pitchFamily="34" charset="0"/>
              </a:rPr>
              <a:t>(continued)</a:t>
            </a:r>
            <a:endParaRPr lang="en-US" sz="2000" dirty="0">
              <a:solidFill>
                <a:srgbClr val="000000"/>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Tree>
  </p:cSld>
  <p:clrMapOvr>
    <a:masterClrMapping/>
  </p:clrMapOvr>
  <p:transition advTm="5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PC Logotype_CC_Final.png"/>
          <p:cNvPicPr/>
          <p:nvPr/>
        </p:nvPicPr>
        <p:blipFill>
          <a:blip r:embed="rId2" cstate="print"/>
          <a:stretch>
            <a:fillRect/>
          </a:stretch>
        </p:blipFill>
        <p:spPr>
          <a:xfrm>
            <a:off x="5867400" y="8077200"/>
            <a:ext cx="527157" cy="609600"/>
          </a:xfrm>
          <a:prstGeom prst="rect">
            <a:avLst/>
          </a:prstGeom>
        </p:spPr>
      </p:pic>
      <p:sp>
        <p:nvSpPr>
          <p:cNvPr id="4" name="TextBox 3"/>
          <p:cNvSpPr txBox="1"/>
          <p:nvPr/>
        </p:nvSpPr>
        <p:spPr>
          <a:xfrm>
            <a:off x="800100" y="2438401"/>
            <a:ext cx="5372100" cy="4031873"/>
          </a:xfrm>
          <a:prstGeom prst="rect">
            <a:avLst/>
          </a:prstGeom>
          <a:noFill/>
        </p:spPr>
        <p:txBody>
          <a:bodyPr wrap="square" rtlCol="0">
            <a:spAutoFit/>
          </a:bodyPr>
          <a:lstStyle/>
          <a:p>
            <a:pPr marL="624078" indent="-514350" algn="ctr">
              <a:buNone/>
            </a:pPr>
            <a:r>
              <a:rPr lang="en-US" sz="3200" b="1" dirty="0" smtClean="0">
                <a:latin typeface="Candara" pitchFamily="34" charset="0"/>
              </a:rPr>
              <a:t>GOOD LUCK!</a:t>
            </a:r>
          </a:p>
          <a:p>
            <a:pPr marL="624078" indent="-514350" algn="ctr">
              <a:buNone/>
            </a:pPr>
            <a:endParaRPr lang="en-US" sz="3200" b="1" dirty="0" smtClean="0">
              <a:latin typeface="Candara" pitchFamily="34" charset="0"/>
            </a:endParaRPr>
          </a:p>
          <a:p>
            <a:pPr marL="624078" indent="-514350" algn="ctr">
              <a:buNone/>
            </a:pPr>
            <a:r>
              <a:rPr lang="en-US" sz="2400" b="1" dirty="0" smtClean="0">
                <a:latin typeface="Candara" pitchFamily="34" charset="0"/>
              </a:rPr>
              <a:t>Please contact me if you need further </a:t>
            </a:r>
            <a:r>
              <a:rPr lang="en-US" sz="2400" b="1" dirty="0" smtClean="0">
                <a:latin typeface="Candara" pitchFamily="34" charset="0"/>
              </a:rPr>
              <a:t>assistance.</a:t>
            </a:r>
            <a:endParaRPr lang="en-US" sz="2400" b="1" dirty="0" smtClean="0">
              <a:latin typeface="Candara" pitchFamily="34" charset="0"/>
            </a:endParaRPr>
          </a:p>
          <a:p>
            <a:pPr marL="624078" indent="-514350" algn="ctr">
              <a:buNone/>
            </a:pPr>
            <a:r>
              <a:rPr lang="en-US" sz="2400" b="1" dirty="0" smtClean="0">
                <a:latin typeface="Candara" pitchFamily="34" charset="0"/>
              </a:rPr>
              <a:t> </a:t>
            </a:r>
          </a:p>
          <a:p>
            <a:pPr marL="624078" indent="-514350" algn="ctr">
              <a:buNone/>
            </a:pPr>
            <a:r>
              <a:rPr lang="en-US" sz="2400" b="1" dirty="0" smtClean="0">
                <a:latin typeface="Candara" pitchFamily="34" charset="0"/>
              </a:rPr>
              <a:t>Email: brad@bradpollak.com</a:t>
            </a:r>
          </a:p>
          <a:p>
            <a:pPr marL="624078" indent="-514350" algn="ctr">
              <a:buNone/>
            </a:pPr>
            <a:r>
              <a:rPr lang="en-US" sz="2400" b="1" dirty="0" smtClean="0">
                <a:latin typeface="Candara" pitchFamily="34" charset="0"/>
              </a:rPr>
              <a:t>Tel: (562) 795-6121</a:t>
            </a:r>
          </a:p>
          <a:p>
            <a:pPr marL="624078" indent="-514350" algn="ctr">
              <a:buNone/>
            </a:pPr>
            <a:endParaRPr lang="en-US" sz="2400" b="1" dirty="0" smtClean="0">
              <a:latin typeface="Candara" pitchFamily="34" charset="0"/>
            </a:endParaRPr>
          </a:p>
          <a:p>
            <a:pPr algn="ctr">
              <a:buNone/>
            </a:pPr>
            <a:r>
              <a:rPr lang="en-US" sz="2400" b="1" dirty="0" smtClean="0">
                <a:latin typeface="Candara" pitchFamily="34" charset="0"/>
              </a:rPr>
              <a:t>www.bradpollak.com</a:t>
            </a:r>
          </a:p>
          <a:p>
            <a:pPr>
              <a:buNone/>
            </a:pPr>
            <a:endParaRPr lang="en-US" sz="2400" b="1" dirty="0" smtClean="0">
              <a:latin typeface="Candara" pitchFamily="34" charset="0"/>
            </a:endParaRPr>
          </a:p>
        </p:txBody>
      </p:sp>
    </p:spTree>
  </p:cSld>
  <p:clrMapOvr>
    <a:masterClrMapping/>
  </p:clrMapOvr>
  <p:transition advTm="5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2235200"/>
            <a:ext cx="5886450" cy="5181600"/>
          </a:xfrm>
        </p:spPr>
        <p:txBody>
          <a:bodyPr>
            <a:normAutofit/>
          </a:bodyPr>
          <a:lstStyle/>
          <a:p>
            <a:pPr marL="624078" indent="-514350">
              <a:buNone/>
            </a:pPr>
            <a:endParaRPr lang="en-US" sz="3200" dirty="0" smtClean="0">
              <a:latin typeface="Candara" pitchFamily="34" charset="0"/>
            </a:endParaRPr>
          </a:p>
          <a:p>
            <a:pPr>
              <a:buNone/>
            </a:pPr>
            <a:endParaRPr lang="en-US" sz="3200" dirty="0" smtClean="0">
              <a:latin typeface="Candara" pitchFamily="34" charset="0"/>
            </a:endParaRPr>
          </a:p>
          <a:p>
            <a:pPr>
              <a:buNone/>
            </a:pPr>
            <a:endParaRPr lang="en-US" dirty="0" smtClean="0">
              <a:latin typeface="Candara" pitchFamily="34" charset="0"/>
            </a:endParaRPr>
          </a:p>
          <a:p>
            <a:pPr>
              <a:buNone/>
            </a:pPr>
            <a:endParaRPr lang="en-US" dirty="0" smtClean="0">
              <a:latin typeface="Candara" pitchFamily="34" charset="0"/>
            </a:endParaRPr>
          </a:p>
        </p:txBody>
      </p:sp>
      <p:sp>
        <p:nvSpPr>
          <p:cNvPr id="3" name="Title 2"/>
          <p:cNvSpPr>
            <a:spLocks noGrp="1"/>
          </p:cNvSpPr>
          <p:nvPr>
            <p:ph type="title"/>
          </p:nvPr>
        </p:nvSpPr>
        <p:spPr/>
        <p:txBody>
          <a:bodyPr>
            <a:normAutofit/>
          </a:bodyPr>
          <a:lstStyle/>
          <a:p>
            <a:r>
              <a:rPr lang="en-US" sz="3200" dirty="0" smtClean="0">
                <a:latin typeface="Candara" pitchFamily="34" charset="0"/>
              </a:rPr>
              <a:t>Notes</a:t>
            </a:r>
            <a:br>
              <a:rPr lang="en-US" sz="3200" dirty="0" smtClean="0">
                <a:latin typeface="Candara" pitchFamily="34" charset="0"/>
              </a:rPr>
            </a:br>
            <a:endParaRPr lang="en-US" sz="2000" dirty="0"/>
          </a:p>
        </p:txBody>
      </p:sp>
      <p:pic>
        <p:nvPicPr>
          <p:cNvPr id="4" name="Picture 3" descr="BPC Logotype_CC_Final.png"/>
          <p:cNvPicPr/>
          <p:nvPr/>
        </p:nvPicPr>
        <p:blipFill>
          <a:blip r:embed="rId2" cstate="print"/>
          <a:stretch>
            <a:fillRect/>
          </a:stretch>
        </p:blipFill>
        <p:spPr>
          <a:xfrm>
            <a:off x="6057900" y="8128000"/>
            <a:ext cx="527157" cy="635000"/>
          </a:xfrm>
          <a:prstGeom prst="rect">
            <a:avLst/>
          </a:prstGeom>
        </p:spPr>
      </p:pic>
    </p:spTree>
  </p:cSld>
  <p:clrMapOvr>
    <a:masterClrMapping/>
  </p:clrMapOvr>
  <p:transition advTm="5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2235200"/>
            <a:ext cx="5886450" cy="5181600"/>
          </a:xfrm>
        </p:spPr>
        <p:txBody>
          <a:bodyPr>
            <a:normAutofit/>
          </a:bodyPr>
          <a:lstStyle/>
          <a:p>
            <a:pPr marL="624078" indent="-514350">
              <a:buNone/>
            </a:pPr>
            <a:endParaRPr lang="en-US" sz="3200" dirty="0" smtClean="0">
              <a:latin typeface="Candara" pitchFamily="34" charset="0"/>
            </a:endParaRPr>
          </a:p>
          <a:p>
            <a:pPr>
              <a:buNone/>
            </a:pPr>
            <a:endParaRPr lang="en-US" sz="3200" dirty="0" smtClean="0">
              <a:latin typeface="Candara" pitchFamily="34" charset="0"/>
            </a:endParaRPr>
          </a:p>
          <a:p>
            <a:pPr>
              <a:buNone/>
            </a:pPr>
            <a:endParaRPr lang="en-US" dirty="0" smtClean="0">
              <a:latin typeface="Candara" pitchFamily="34" charset="0"/>
            </a:endParaRPr>
          </a:p>
          <a:p>
            <a:pPr>
              <a:buNone/>
            </a:pPr>
            <a:endParaRPr lang="en-US" dirty="0" smtClean="0">
              <a:latin typeface="Candara" pitchFamily="34" charset="0"/>
            </a:endParaRPr>
          </a:p>
        </p:txBody>
      </p:sp>
      <p:sp>
        <p:nvSpPr>
          <p:cNvPr id="3" name="Title 2"/>
          <p:cNvSpPr>
            <a:spLocks noGrp="1"/>
          </p:cNvSpPr>
          <p:nvPr>
            <p:ph type="title"/>
          </p:nvPr>
        </p:nvSpPr>
        <p:spPr/>
        <p:txBody>
          <a:bodyPr>
            <a:normAutofit/>
          </a:bodyPr>
          <a:lstStyle/>
          <a:p>
            <a:r>
              <a:rPr lang="en-US" sz="3200" dirty="0" smtClean="0">
                <a:latin typeface="Candara" pitchFamily="34" charset="0"/>
              </a:rPr>
              <a:t>Notes</a:t>
            </a:r>
            <a:br>
              <a:rPr lang="en-US" sz="3200" dirty="0" smtClean="0">
                <a:latin typeface="Candara" pitchFamily="34" charset="0"/>
              </a:rPr>
            </a:br>
            <a:endParaRPr lang="en-US" sz="2000" dirty="0"/>
          </a:p>
        </p:txBody>
      </p:sp>
      <p:pic>
        <p:nvPicPr>
          <p:cNvPr id="4" name="Picture 3" descr="BPC Logotype_CC_Final.png"/>
          <p:cNvPicPr/>
          <p:nvPr/>
        </p:nvPicPr>
        <p:blipFill>
          <a:blip r:embed="rId2" cstate="print"/>
          <a:stretch>
            <a:fillRect/>
          </a:stretch>
        </p:blipFill>
        <p:spPr>
          <a:xfrm>
            <a:off x="6057900" y="8128000"/>
            <a:ext cx="527157" cy="635000"/>
          </a:xfrm>
          <a:prstGeom prst="rect">
            <a:avLst/>
          </a:prstGeom>
        </p:spPr>
      </p:pic>
    </p:spTree>
  </p:cSld>
  <p:clrMapOvr>
    <a:masterClrMapping/>
  </p:clrMapOvr>
  <p:transition advTm="5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5886450" cy="5740400"/>
          </a:xfrm>
        </p:spPr>
        <p:txBody>
          <a:bodyPr>
            <a:normAutofit/>
          </a:bodyPr>
          <a:lstStyle/>
          <a:p>
            <a:pPr>
              <a:buNone/>
            </a:pPr>
            <a:r>
              <a:rPr lang="en-US" dirty="0" smtClean="0">
                <a:latin typeface="Candara" pitchFamily="34" charset="0"/>
              </a:rPr>
              <a:t>In order to have success with any of </a:t>
            </a:r>
          </a:p>
          <a:p>
            <a:pPr>
              <a:buNone/>
            </a:pPr>
            <a:r>
              <a:rPr lang="en-US" dirty="0" smtClean="0">
                <a:latin typeface="Candara" pitchFamily="34" charset="0"/>
              </a:rPr>
              <a:t>your interview experiences, you </a:t>
            </a:r>
            <a:r>
              <a:rPr lang="en-US" b="1" i="1" dirty="0" smtClean="0">
                <a:latin typeface="Candara" pitchFamily="34" charset="0"/>
              </a:rPr>
              <a:t>must </a:t>
            </a:r>
          </a:p>
          <a:p>
            <a:pPr>
              <a:buNone/>
            </a:pPr>
            <a:r>
              <a:rPr lang="en-US" dirty="0" smtClean="0">
                <a:latin typeface="Candara" pitchFamily="34" charset="0"/>
              </a:rPr>
              <a:t>have a </a:t>
            </a:r>
            <a:r>
              <a:rPr lang="en-US" b="1" i="1" dirty="0" smtClean="0">
                <a:latin typeface="Candara" pitchFamily="34" charset="0"/>
              </a:rPr>
              <a:t>strategy</a:t>
            </a:r>
            <a:r>
              <a:rPr lang="en-US" dirty="0" smtClean="0">
                <a:latin typeface="Candara" pitchFamily="34" charset="0"/>
              </a:rPr>
              <a:t> (a </a:t>
            </a:r>
            <a:r>
              <a:rPr lang="en-US" b="1" i="1" dirty="0" smtClean="0">
                <a:latin typeface="Candara" pitchFamily="34" charset="0"/>
              </a:rPr>
              <a:t>plan</a:t>
            </a:r>
            <a:r>
              <a:rPr lang="en-US" dirty="0" smtClean="0">
                <a:latin typeface="Candara" pitchFamily="34" charset="0"/>
              </a:rPr>
              <a:t>) that helps you </a:t>
            </a:r>
          </a:p>
          <a:p>
            <a:pPr>
              <a:buNone/>
            </a:pPr>
            <a:r>
              <a:rPr lang="en-US" dirty="0" smtClean="0">
                <a:latin typeface="Candara" pitchFamily="34" charset="0"/>
              </a:rPr>
              <a:t>get from the point at which you are </a:t>
            </a:r>
          </a:p>
          <a:p>
            <a:pPr>
              <a:buNone/>
            </a:pPr>
            <a:r>
              <a:rPr lang="en-US" dirty="0" smtClean="0">
                <a:latin typeface="Candara" pitchFamily="34" charset="0"/>
              </a:rPr>
              <a:t>invited to do the interview (</a:t>
            </a:r>
            <a:r>
              <a:rPr lang="en-US" b="1" i="1" dirty="0" smtClean="0">
                <a:latin typeface="Candara" pitchFamily="34" charset="0"/>
              </a:rPr>
              <a:t>Point A</a:t>
            </a:r>
            <a:r>
              <a:rPr lang="en-US" dirty="0" smtClean="0">
                <a:latin typeface="Candara" pitchFamily="34" charset="0"/>
              </a:rPr>
              <a:t>) to </a:t>
            </a:r>
          </a:p>
          <a:p>
            <a:pPr>
              <a:buNone/>
            </a:pPr>
            <a:r>
              <a:rPr lang="en-US" dirty="0" smtClean="0">
                <a:latin typeface="Candara" pitchFamily="34" charset="0"/>
              </a:rPr>
              <a:t>the point at which you are offered the </a:t>
            </a:r>
          </a:p>
          <a:p>
            <a:pPr>
              <a:buNone/>
            </a:pPr>
            <a:r>
              <a:rPr lang="en-US" dirty="0" smtClean="0">
                <a:latin typeface="Candara" pitchFamily="34" charset="0"/>
              </a:rPr>
              <a:t>position (</a:t>
            </a:r>
            <a:r>
              <a:rPr lang="en-US" b="1" i="1" dirty="0" smtClean="0">
                <a:latin typeface="Candara" pitchFamily="34" charset="0"/>
              </a:rPr>
              <a:t>Point B</a:t>
            </a:r>
            <a:r>
              <a:rPr lang="en-US" dirty="0" smtClean="0">
                <a:latin typeface="Candara" pitchFamily="34" charset="0"/>
              </a:rPr>
              <a:t>).</a:t>
            </a:r>
          </a:p>
          <a:p>
            <a:pPr>
              <a:buNone/>
            </a:pPr>
            <a:endParaRPr lang="en-US" dirty="0" smtClean="0">
              <a:latin typeface="Candara" pitchFamily="34" charset="0"/>
            </a:endParaRPr>
          </a:p>
          <a:p>
            <a:pPr>
              <a:buNone/>
            </a:pPr>
            <a:r>
              <a:rPr lang="en-US" b="1" dirty="0" smtClean="0">
                <a:latin typeface="Candara" pitchFamily="34" charset="0"/>
              </a:rPr>
              <a:t>  Point A	</a:t>
            </a:r>
            <a:r>
              <a:rPr lang="en-US" dirty="0" smtClean="0">
                <a:latin typeface="Candara" pitchFamily="34" charset="0"/>
              </a:rPr>
              <a:t>		          </a:t>
            </a:r>
            <a:r>
              <a:rPr lang="en-US" b="1" dirty="0" smtClean="0">
                <a:latin typeface="Candara" pitchFamily="34" charset="0"/>
              </a:rPr>
              <a:t>Point</a:t>
            </a:r>
            <a:r>
              <a:rPr lang="en-US" dirty="0" smtClean="0">
                <a:latin typeface="Candara" pitchFamily="34" charset="0"/>
              </a:rPr>
              <a:t> </a:t>
            </a:r>
            <a:r>
              <a:rPr lang="en-US" b="1" dirty="0" smtClean="0">
                <a:latin typeface="Candara" pitchFamily="34" charset="0"/>
              </a:rPr>
              <a:t>B</a:t>
            </a:r>
          </a:p>
          <a:p>
            <a:pPr>
              <a:buNone/>
            </a:pPr>
            <a:r>
              <a:rPr lang="en-US" sz="1600" b="1" dirty="0" smtClean="0">
                <a:latin typeface="Candara" pitchFamily="34" charset="0"/>
              </a:rPr>
              <a:t>    You land the 			                You’re offered</a:t>
            </a:r>
          </a:p>
          <a:p>
            <a:pPr>
              <a:buNone/>
            </a:pPr>
            <a:r>
              <a:rPr lang="en-US" sz="1600" b="1" dirty="0" smtClean="0">
                <a:latin typeface="Candara" pitchFamily="34" charset="0"/>
              </a:rPr>
              <a:t>     interview</a:t>
            </a:r>
            <a:r>
              <a:rPr lang="en-US" sz="1600" dirty="0" smtClean="0">
                <a:latin typeface="Candara" pitchFamily="34" charset="0"/>
              </a:rPr>
              <a:t>		                                     </a:t>
            </a:r>
            <a:r>
              <a:rPr lang="en-US" sz="1600" b="1" dirty="0" smtClean="0">
                <a:latin typeface="Candara" pitchFamily="34" charset="0"/>
              </a:rPr>
              <a:t>the job       				                  </a:t>
            </a:r>
            <a:r>
              <a:rPr lang="en-US" sz="1600" dirty="0" smtClean="0">
                <a:latin typeface="Candara" pitchFamily="34" charset="0"/>
              </a:rPr>
              <a:t>	</a:t>
            </a:r>
            <a:r>
              <a:rPr lang="en-US" sz="1200" dirty="0" smtClean="0">
                <a:latin typeface="Candara" pitchFamily="34" charset="0"/>
              </a:rPr>
              <a:t>	</a:t>
            </a:r>
          </a:p>
        </p:txBody>
      </p:sp>
      <p:sp>
        <p:nvSpPr>
          <p:cNvPr id="3" name="Title 2"/>
          <p:cNvSpPr>
            <a:spLocks noGrp="1"/>
          </p:cNvSpPr>
          <p:nvPr>
            <p:ph type="title"/>
          </p:nvPr>
        </p:nvSpPr>
        <p:spPr/>
        <p:txBody>
          <a:bodyPr>
            <a:normAutofit/>
          </a:bodyPr>
          <a:lstStyle/>
          <a:p>
            <a:r>
              <a:rPr lang="en-US" sz="3200" dirty="0" smtClean="0">
                <a:latin typeface="Candara" pitchFamily="34" charset="0"/>
              </a:rPr>
              <a:t>Overview</a:t>
            </a:r>
            <a:endParaRPr lang="en-US" sz="3200" dirty="0"/>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
        <p:nvSpPr>
          <p:cNvPr id="6" name="Right Arrow 5"/>
          <p:cNvSpPr/>
          <p:nvPr/>
        </p:nvSpPr>
        <p:spPr>
          <a:xfrm>
            <a:off x="2438400" y="5334000"/>
            <a:ext cx="1771650" cy="646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advTm="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latin typeface="Candara" pitchFamily="34" charset="0"/>
              </a:rPr>
              <a:t>The plan has 3 stages:</a:t>
            </a:r>
            <a:endParaRPr lang="en-US" sz="3200" dirty="0">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6000750" y="7924800"/>
            <a:ext cx="571500" cy="457200"/>
          </a:xfrm>
          <a:prstGeom prst="rect">
            <a:avLst/>
          </a:prstGeom>
        </p:spPr>
      </p:pic>
      <p:graphicFrame>
        <p:nvGraphicFramePr>
          <p:cNvPr id="6" name="Content Placeholder 5"/>
          <p:cNvGraphicFramePr>
            <a:graphicFrameLocks noGrp="1"/>
          </p:cNvGraphicFramePr>
          <p:nvPr>
            <p:ph idx="1"/>
          </p:nvPr>
        </p:nvGraphicFramePr>
        <p:xfrm>
          <a:off x="342900" y="1974851"/>
          <a:ext cx="6172200" cy="603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3200" b="1" i="1" dirty="0" smtClean="0">
                <a:latin typeface="Candara" pitchFamily="34" charset="0"/>
              </a:rPr>
              <a:t>Research the company:</a:t>
            </a:r>
          </a:p>
          <a:p>
            <a:pPr algn="ctr">
              <a:buFont typeface="Wingdings" pitchFamily="2" charset="2"/>
              <a:buChar char="§"/>
            </a:pPr>
            <a:r>
              <a:rPr lang="en-US" sz="2000" b="1" dirty="0" smtClean="0">
                <a:latin typeface="Candara" pitchFamily="34" charset="0"/>
              </a:rPr>
              <a:t>What kinds of products or services does it offer?</a:t>
            </a:r>
          </a:p>
          <a:p>
            <a:pPr algn="ctr">
              <a:buFont typeface="Wingdings" pitchFamily="2" charset="2"/>
              <a:buChar char="§"/>
            </a:pPr>
            <a:r>
              <a:rPr lang="en-US" sz="2000" b="1" dirty="0" smtClean="0">
                <a:latin typeface="Candara" pitchFamily="34" charset="0"/>
              </a:rPr>
              <a:t>Is it global, domestic or local?</a:t>
            </a:r>
          </a:p>
          <a:p>
            <a:pPr algn="ctr">
              <a:buFont typeface="Wingdings" pitchFamily="2" charset="2"/>
              <a:buChar char="§"/>
            </a:pPr>
            <a:r>
              <a:rPr lang="en-US" sz="2000" b="1" dirty="0" smtClean="0">
                <a:latin typeface="Candara" pitchFamily="34" charset="0"/>
              </a:rPr>
              <a:t>Who are the customers?</a:t>
            </a:r>
          </a:p>
          <a:p>
            <a:pPr algn="ctr">
              <a:buFont typeface="Wingdings" pitchFamily="2" charset="2"/>
              <a:buChar char="§"/>
            </a:pPr>
            <a:r>
              <a:rPr lang="en-US" sz="2000" b="1" dirty="0" smtClean="0">
                <a:latin typeface="Candara" pitchFamily="34" charset="0"/>
              </a:rPr>
              <a:t>What can you find out about the company’s financial performance?</a:t>
            </a:r>
          </a:p>
          <a:p>
            <a:pPr algn="ctr">
              <a:buFont typeface="Wingdings" pitchFamily="2" charset="2"/>
              <a:buChar char="§"/>
            </a:pPr>
            <a:r>
              <a:rPr lang="en-US" sz="2000" b="1" dirty="0" smtClean="0">
                <a:latin typeface="Candara" pitchFamily="34" charset="0"/>
              </a:rPr>
              <a:t>How healthy is the industry?</a:t>
            </a: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Font typeface="Wingdings" pitchFamily="2" charset="2"/>
              <a:buChar char="Ø"/>
            </a:pPr>
            <a:r>
              <a:rPr lang="en-US" sz="3200" b="1" i="1" dirty="0" smtClean="0">
                <a:latin typeface="Candara" pitchFamily="34" charset="0"/>
              </a:rPr>
              <a:t>Analyze the job description:</a:t>
            </a:r>
          </a:p>
          <a:p>
            <a:pPr algn="ctr">
              <a:buNone/>
            </a:pPr>
            <a:r>
              <a:rPr lang="en-US" sz="2000" b="1" dirty="0" smtClean="0">
                <a:latin typeface="Candara" pitchFamily="34" charset="0"/>
              </a:rPr>
              <a:t>(if there is one)</a:t>
            </a:r>
          </a:p>
          <a:p>
            <a:pPr algn="ctr">
              <a:buFont typeface="Wingdings" pitchFamily="2" charset="2"/>
              <a:buChar char="§"/>
            </a:pPr>
            <a:r>
              <a:rPr lang="en-US" sz="2000" b="1" dirty="0" smtClean="0">
                <a:latin typeface="Candara" pitchFamily="34" charset="0"/>
              </a:rPr>
              <a:t>Look at each bullet point listed and be able to answer “why” and “how” you are able to tackle each of the responsibilities </a:t>
            </a:r>
            <a:r>
              <a:rPr lang="en-US" sz="2000" b="1" dirty="0" smtClean="0">
                <a:latin typeface="Candara" pitchFamily="34" charset="0"/>
              </a:rPr>
              <a:t>listed.</a:t>
            </a: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rgbClr val="000000"/>
                </a:solidFill>
                <a:latin typeface="Candara" pitchFamily="34" charset="0"/>
              </a:rPr>
              <a:t>Stage 1: Preparation</a:t>
            </a:r>
            <a:endParaRPr lang="en-US" sz="2000" dirty="0">
              <a:solidFill>
                <a:srgbClr val="000000"/>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Tree>
  </p:cSld>
  <p:clrMapOvr>
    <a:masterClrMapping/>
  </p:clrMapOvr>
  <p:transition advTm="5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3200" b="1" i="1" dirty="0" smtClean="0">
                <a:latin typeface="Candara" pitchFamily="34" charset="0"/>
              </a:rPr>
              <a:t>What questions do you think </a:t>
            </a:r>
          </a:p>
          <a:p>
            <a:pPr algn="ctr">
              <a:buNone/>
            </a:pPr>
            <a:r>
              <a:rPr lang="en-US" sz="3200" b="1" i="1" dirty="0" smtClean="0">
                <a:latin typeface="Candara" pitchFamily="34" charset="0"/>
              </a:rPr>
              <a:t>you’ll be asked about…</a:t>
            </a:r>
          </a:p>
          <a:p>
            <a:pPr algn="ctr">
              <a:buFont typeface="Wingdings" pitchFamily="2" charset="2"/>
              <a:buChar char="§"/>
            </a:pPr>
            <a:r>
              <a:rPr lang="en-US" sz="2000" b="1" dirty="0" smtClean="0">
                <a:latin typeface="Candara" pitchFamily="34" charset="0"/>
              </a:rPr>
              <a:t>Your academic background?</a:t>
            </a:r>
          </a:p>
          <a:p>
            <a:pPr algn="ctr">
              <a:buFont typeface="Wingdings" pitchFamily="2" charset="2"/>
              <a:buChar char="§"/>
            </a:pPr>
            <a:r>
              <a:rPr lang="en-US" sz="2000" b="1" dirty="0" smtClean="0">
                <a:latin typeface="Candara" pitchFamily="34" charset="0"/>
              </a:rPr>
              <a:t>Any jobs you’ve had in the past?</a:t>
            </a:r>
          </a:p>
          <a:p>
            <a:pPr algn="ctr">
              <a:buFont typeface="Wingdings" pitchFamily="2" charset="2"/>
              <a:buChar char="§"/>
            </a:pPr>
            <a:r>
              <a:rPr lang="en-US" sz="2000" b="1" dirty="0" smtClean="0">
                <a:latin typeface="Candara" pitchFamily="34" charset="0"/>
              </a:rPr>
              <a:t>The company or organization where you are applying for the job?</a:t>
            </a:r>
          </a:p>
          <a:p>
            <a:pPr algn="ctr">
              <a:buFont typeface="Wingdings" pitchFamily="2" charset="2"/>
              <a:buChar char="§"/>
            </a:pPr>
            <a:r>
              <a:rPr lang="en-US" sz="2000" b="1" dirty="0" smtClean="0">
                <a:latin typeface="Candara" pitchFamily="34" charset="0"/>
              </a:rPr>
              <a:t>The Job Description?</a:t>
            </a: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Font typeface="Wingdings" pitchFamily="2" charset="2"/>
              <a:buChar char="Ø"/>
            </a:pPr>
            <a:r>
              <a:rPr lang="en-US" sz="3200" b="1" i="1" dirty="0" smtClean="0">
                <a:latin typeface="Candara" pitchFamily="34" charset="0"/>
              </a:rPr>
              <a:t>What questions would YOU</a:t>
            </a:r>
          </a:p>
          <a:p>
            <a:pPr algn="ctr">
              <a:buNone/>
            </a:pPr>
            <a:r>
              <a:rPr lang="en-US" sz="3200" b="1" i="1" dirty="0" smtClean="0">
                <a:latin typeface="Candara" pitchFamily="34" charset="0"/>
              </a:rPr>
              <a:t>like to ask about… </a:t>
            </a:r>
          </a:p>
          <a:p>
            <a:pPr algn="ctr">
              <a:buFont typeface="Wingdings" pitchFamily="2" charset="2"/>
              <a:buChar char="§"/>
            </a:pPr>
            <a:r>
              <a:rPr lang="en-US" sz="2000" b="1" dirty="0" smtClean="0">
                <a:latin typeface="Candara" pitchFamily="34" charset="0"/>
              </a:rPr>
              <a:t>The company or organization?</a:t>
            </a:r>
          </a:p>
          <a:p>
            <a:pPr algn="ctr">
              <a:buFont typeface="Wingdings" pitchFamily="2" charset="2"/>
              <a:buChar char="§"/>
            </a:pPr>
            <a:r>
              <a:rPr lang="en-US" sz="2000" b="1" dirty="0" smtClean="0">
                <a:latin typeface="Candara" pitchFamily="34" charset="0"/>
              </a:rPr>
              <a:t>The job itself?</a:t>
            </a: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rgbClr val="000000"/>
                </a:solidFill>
                <a:latin typeface="Candara" pitchFamily="34" charset="0"/>
              </a:rPr>
              <a:t>Stage 1: Preparation</a:t>
            </a:r>
            <a:br>
              <a:rPr lang="en-US" sz="3200" dirty="0" smtClean="0">
                <a:solidFill>
                  <a:srgbClr val="000000"/>
                </a:solidFill>
                <a:latin typeface="Candara" pitchFamily="34" charset="0"/>
              </a:rPr>
            </a:br>
            <a:r>
              <a:rPr lang="en-US" sz="2000" dirty="0" smtClean="0">
                <a:solidFill>
                  <a:srgbClr val="000000"/>
                </a:solidFill>
                <a:latin typeface="Candara" pitchFamily="34" charset="0"/>
              </a:rPr>
              <a:t>(continued)</a:t>
            </a:r>
            <a:endParaRPr lang="en-US" sz="2000" dirty="0">
              <a:solidFill>
                <a:srgbClr val="000000"/>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Tree>
  </p:cSld>
  <p:clrMapOvr>
    <a:masterClrMapping/>
  </p:clrMapOvr>
  <p:transition advTm="5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905000"/>
            <a:ext cx="6172200" cy="6104723"/>
          </a:xfrm>
        </p:spPr>
        <p:txBody>
          <a:bodyPr>
            <a:normAutofit/>
          </a:bodyPr>
          <a:lstStyle/>
          <a:p>
            <a:pPr algn="ctr">
              <a:buFont typeface="Wingdings" pitchFamily="2" charset="2"/>
              <a:buChar char="Ø"/>
            </a:pPr>
            <a:r>
              <a:rPr lang="en-US" sz="3200" b="1" i="1" dirty="0" smtClean="0">
                <a:latin typeface="Candara" pitchFamily="34" charset="0"/>
              </a:rPr>
              <a:t>Be prepared to give 2-3 examples of challenges you have faced in the past…</a:t>
            </a:r>
            <a:endParaRPr lang="en-US" sz="2000" b="1" i="1" dirty="0" smtClean="0">
              <a:latin typeface="Candara" pitchFamily="34" charset="0"/>
            </a:endParaRPr>
          </a:p>
          <a:p>
            <a:pPr algn="ctr">
              <a:buNone/>
            </a:pPr>
            <a:endParaRPr lang="en-US" sz="2000" b="1" dirty="0" smtClean="0">
              <a:latin typeface="Candara" pitchFamily="34" charset="0"/>
            </a:endParaRPr>
          </a:p>
          <a:p>
            <a:pPr algn="ctr">
              <a:buFont typeface="Wingdings" pitchFamily="2" charset="2"/>
              <a:buChar char="§"/>
            </a:pPr>
            <a:r>
              <a:rPr lang="en-US" sz="2000" b="1" dirty="0" smtClean="0">
                <a:latin typeface="Candara" pitchFamily="34" charset="0"/>
              </a:rPr>
              <a:t>In your job, or in school, or in a school-related </a:t>
            </a:r>
            <a:r>
              <a:rPr lang="en-US" sz="2000" b="1" dirty="0" smtClean="0">
                <a:latin typeface="Candara" pitchFamily="34" charset="0"/>
              </a:rPr>
              <a:t>activity.</a:t>
            </a:r>
            <a:endParaRPr lang="en-US" sz="2000" b="1" dirty="0" smtClean="0">
              <a:latin typeface="Candara" pitchFamily="34" charset="0"/>
            </a:endParaRPr>
          </a:p>
          <a:p>
            <a:pPr algn="ctr">
              <a:buNone/>
            </a:pPr>
            <a:endParaRPr lang="en-US" sz="2000" b="1" dirty="0" smtClean="0">
              <a:latin typeface="Candara" pitchFamily="34" charset="0"/>
            </a:endParaRPr>
          </a:p>
          <a:p>
            <a:pPr algn="ctr">
              <a:buFont typeface="Wingdings" pitchFamily="2" charset="2"/>
              <a:buChar char="§"/>
            </a:pPr>
            <a:r>
              <a:rPr lang="en-US" sz="2000" b="1" dirty="0" smtClean="0">
                <a:latin typeface="Candara" pitchFamily="34" charset="0"/>
              </a:rPr>
              <a:t>Explain why you were challenged and how you resolved each challenge (for better or worse</a:t>
            </a:r>
            <a:r>
              <a:rPr lang="en-US" sz="2000" b="1" dirty="0" smtClean="0">
                <a:latin typeface="Candara" pitchFamily="34" charset="0"/>
              </a:rPr>
              <a:t>).</a:t>
            </a:r>
            <a:endParaRPr lang="en-US" sz="2000" b="1" dirty="0" smtClean="0">
              <a:latin typeface="Candara" pitchFamily="34" charset="0"/>
            </a:endParaRPr>
          </a:p>
          <a:p>
            <a:pPr algn="ctr">
              <a:buFont typeface="Wingdings" pitchFamily="2" charset="2"/>
              <a:buChar char="§"/>
            </a:pPr>
            <a:endParaRPr lang="en-US" sz="2000" b="1" dirty="0" smtClean="0">
              <a:latin typeface="Candara" pitchFamily="34" charset="0"/>
            </a:endParaRPr>
          </a:p>
          <a:p>
            <a:pPr algn="ctr">
              <a:buFont typeface="Wingdings" pitchFamily="2" charset="2"/>
              <a:buChar char="§"/>
            </a:pPr>
            <a:r>
              <a:rPr lang="en-US" sz="2000" b="1" dirty="0" smtClean="0">
                <a:latin typeface="Candara" pitchFamily="34" charset="0"/>
              </a:rPr>
              <a:t>Demonstrate what lessons you learned from those </a:t>
            </a:r>
          </a:p>
          <a:p>
            <a:pPr algn="ctr">
              <a:buNone/>
            </a:pPr>
            <a:r>
              <a:rPr lang="en-US" sz="2000" b="1" dirty="0" smtClean="0">
                <a:latin typeface="Candara" pitchFamily="34" charset="0"/>
              </a:rPr>
              <a:t>c</a:t>
            </a:r>
            <a:r>
              <a:rPr lang="en-US" sz="2000" b="1" dirty="0" smtClean="0">
                <a:latin typeface="Candara" pitchFamily="34" charset="0"/>
              </a:rPr>
              <a:t>hallenges. </a:t>
            </a: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rgbClr val="000000"/>
                </a:solidFill>
                <a:latin typeface="Candara" pitchFamily="34" charset="0"/>
              </a:rPr>
              <a:t>Stage 1: Preparation</a:t>
            </a:r>
            <a:br>
              <a:rPr lang="en-US" sz="3200" dirty="0" smtClean="0">
                <a:solidFill>
                  <a:srgbClr val="000000"/>
                </a:solidFill>
                <a:latin typeface="Candara" pitchFamily="34" charset="0"/>
              </a:rPr>
            </a:br>
            <a:r>
              <a:rPr lang="en-US" sz="2000" dirty="0" smtClean="0">
                <a:solidFill>
                  <a:srgbClr val="000000"/>
                </a:solidFill>
                <a:latin typeface="Candara" pitchFamily="34" charset="0"/>
              </a:rPr>
              <a:t>(continued)</a:t>
            </a:r>
            <a:endParaRPr lang="en-US" sz="2000" dirty="0">
              <a:solidFill>
                <a:srgbClr val="000000"/>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Tree>
  </p:cSld>
  <p:clrMapOvr>
    <a:masterClrMapping/>
  </p:clrMapOvr>
  <p:transition advTm="5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3200" b="1" i="1" dirty="0" smtClean="0">
                <a:latin typeface="Candara" pitchFamily="34" charset="0"/>
              </a:rPr>
              <a:t>PRACTICE</a:t>
            </a:r>
            <a:r>
              <a:rPr lang="en-US" sz="3200" b="1" i="1" dirty="0" smtClean="0">
                <a:latin typeface="Candara" pitchFamily="34" charset="0"/>
              </a:rPr>
              <a:t>!</a:t>
            </a:r>
          </a:p>
          <a:p>
            <a:pPr algn="ctr">
              <a:buNone/>
            </a:pPr>
            <a:endParaRPr lang="en-US" sz="3200" b="1" i="1" dirty="0" smtClean="0">
              <a:latin typeface="Candara" pitchFamily="34" charset="0"/>
            </a:endParaRPr>
          </a:p>
          <a:p>
            <a:pPr algn="ctr">
              <a:buNone/>
            </a:pPr>
            <a:r>
              <a:rPr lang="en-US" sz="2400" b="1" i="1" dirty="0" smtClean="0">
                <a:latin typeface="Candara" pitchFamily="34" charset="0"/>
              </a:rPr>
              <a:t>In order to be able </a:t>
            </a:r>
            <a:r>
              <a:rPr lang="en-US" sz="2400" b="1" i="1" dirty="0" smtClean="0">
                <a:latin typeface="Candara" pitchFamily="34" charset="0"/>
              </a:rPr>
              <a:t>to explain WHY you did something and HOW you did </a:t>
            </a:r>
            <a:r>
              <a:rPr lang="en-US" sz="2400" b="1" i="1" dirty="0" smtClean="0">
                <a:latin typeface="Candara" pitchFamily="34" charset="0"/>
              </a:rPr>
              <a:t>it, you need to practice the following OUT LOUD:</a:t>
            </a:r>
            <a:endParaRPr lang="en-US" sz="2400" dirty="0" smtClean="0">
              <a:latin typeface="Candara" pitchFamily="34" charset="0"/>
            </a:endParaRPr>
          </a:p>
          <a:p>
            <a:pPr algn="ctr">
              <a:buNone/>
            </a:pPr>
            <a:endParaRPr lang="en-US" sz="2000" b="1" i="1" dirty="0" smtClean="0">
              <a:latin typeface="Candara" pitchFamily="34" charset="0"/>
            </a:endParaRPr>
          </a:p>
          <a:p>
            <a:pPr algn="ctr">
              <a:buFont typeface="Wingdings" pitchFamily="2" charset="2"/>
              <a:buChar char="§"/>
            </a:pPr>
            <a:r>
              <a:rPr lang="en-US" sz="2000" b="1" dirty="0" smtClean="0">
                <a:latin typeface="Candara" pitchFamily="34" charset="0"/>
              </a:rPr>
              <a:t>Answering the questions you think you’ll be </a:t>
            </a:r>
            <a:r>
              <a:rPr lang="en-US" sz="2000" b="1" dirty="0" smtClean="0">
                <a:latin typeface="Candara" pitchFamily="34" charset="0"/>
              </a:rPr>
              <a:t>asked.</a:t>
            </a:r>
            <a:endParaRPr lang="en-US" sz="2000" b="1" dirty="0" smtClean="0">
              <a:latin typeface="Candara" pitchFamily="34" charset="0"/>
            </a:endParaRPr>
          </a:p>
          <a:p>
            <a:pPr algn="ctr">
              <a:buFont typeface="Wingdings" pitchFamily="2" charset="2"/>
              <a:buChar char="§"/>
            </a:pPr>
            <a:endParaRPr lang="en-US" sz="2000" b="1" i="1" dirty="0" smtClean="0">
              <a:latin typeface="Candara" pitchFamily="34" charset="0"/>
            </a:endParaRPr>
          </a:p>
          <a:p>
            <a:pPr algn="ctr">
              <a:buFont typeface="Wingdings" pitchFamily="2" charset="2"/>
              <a:buChar char="§"/>
            </a:pPr>
            <a:r>
              <a:rPr lang="en-US" sz="2000" b="1" dirty="0" smtClean="0">
                <a:latin typeface="Candara" pitchFamily="34" charset="0"/>
              </a:rPr>
              <a:t>Asking the questions you would like to </a:t>
            </a:r>
            <a:r>
              <a:rPr lang="en-US" sz="2000" b="1" dirty="0" smtClean="0">
                <a:latin typeface="Candara" pitchFamily="34" charset="0"/>
              </a:rPr>
              <a:t>ask.</a:t>
            </a:r>
            <a:endParaRPr lang="en-US" sz="2000" b="1" dirty="0" smtClean="0">
              <a:latin typeface="Candara" pitchFamily="34" charset="0"/>
            </a:endParaRPr>
          </a:p>
          <a:p>
            <a:pPr algn="ctr">
              <a:buFont typeface="Wingdings" pitchFamily="2" charset="2"/>
              <a:buChar char="§"/>
            </a:pPr>
            <a:endParaRPr lang="en-US" sz="2000" b="1" i="1" dirty="0" smtClean="0">
              <a:latin typeface="Candara" pitchFamily="34" charset="0"/>
            </a:endParaRPr>
          </a:p>
          <a:p>
            <a:pPr algn="ctr">
              <a:buFont typeface="Wingdings" pitchFamily="2" charset="2"/>
              <a:buChar char="§"/>
            </a:pPr>
            <a:r>
              <a:rPr lang="en-US" sz="2000" b="1" dirty="0" smtClean="0">
                <a:latin typeface="Candara" pitchFamily="34" charset="0"/>
              </a:rPr>
              <a:t>Describing 2 or 3 challenges you have faced in the </a:t>
            </a:r>
            <a:r>
              <a:rPr lang="en-US" sz="2000" b="1" dirty="0" smtClean="0">
                <a:latin typeface="Candara" pitchFamily="34" charset="0"/>
              </a:rPr>
              <a:t>past.</a:t>
            </a:r>
            <a:endParaRPr lang="en-US" sz="2000" b="1" dirty="0" smtClean="0">
              <a:latin typeface="Candara" pitchFamily="34" charset="0"/>
            </a:endParaRPr>
          </a:p>
          <a:p>
            <a:pPr algn="ctr">
              <a:buNone/>
            </a:pPr>
            <a:endParaRPr lang="en-US" sz="2000" b="1" dirty="0" smtClean="0">
              <a:latin typeface="Candara" pitchFamily="34" charset="0"/>
            </a:endParaRPr>
          </a:p>
          <a:p>
            <a:pPr>
              <a:buNone/>
            </a:pPr>
            <a:endParaRPr lang="en-US" sz="2000"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rgbClr val="000000"/>
                </a:solidFill>
                <a:latin typeface="Candara" pitchFamily="34" charset="0"/>
              </a:rPr>
              <a:t>Stage 1: Preparation</a:t>
            </a:r>
            <a:br>
              <a:rPr lang="en-US" sz="3200" dirty="0" smtClean="0">
                <a:solidFill>
                  <a:srgbClr val="000000"/>
                </a:solidFill>
                <a:latin typeface="Candara" pitchFamily="34" charset="0"/>
              </a:rPr>
            </a:br>
            <a:r>
              <a:rPr lang="en-US" sz="2000" dirty="0" smtClean="0">
                <a:solidFill>
                  <a:srgbClr val="000000"/>
                </a:solidFill>
                <a:latin typeface="Candara" pitchFamily="34" charset="0"/>
              </a:rPr>
              <a:t>(continued)</a:t>
            </a:r>
            <a:endParaRPr lang="en-US" sz="2000" dirty="0">
              <a:solidFill>
                <a:srgbClr val="000000"/>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Tree>
  </p:cSld>
  <p:clrMapOvr>
    <a:masterClrMapping/>
  </p:clrMapOvr>
  <p:transition advTm="5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447800"/>
            <a:ext cx="6172200" cy="6561923"/>
          </a:xfrm>
        </p:spPr>
        <p:txBody>
          <a:bodyPr>
            <a:normAutofit/>
          </a:bodyPr>
          <a:lstStyle/>
          <a:p>
            <a:pPr algn="ctr">
              <a:buFont typeface="Wingdings" pitchFamily="2" charset="2"/>
              <a:buChar char="Ø"/>
            </a:pPr>
            <a:r>
              <a:rPr lang="en-US" sz="3200" b="1" i="1" dirty="0" smtClean="0">
                <a:latin typeface="Candara" pitchFamily="34" charset="0"/>
              </a:rPr>
              <a:t>An interview is a 2-way conversation in which:</a:t>
            </a:r>
          </a:p>
          <a:p>
            <a:pPr algn="ctr">
              <a:buNone/>
            </a:pPr>
            <a:endParaRPr lang="en-US" sz="3200" b="1" i="1" dirty="0" smtClean="0">
              <a:latin typeface="Candara" pitchFamily="34" charset="0"/>
            </a:endParaRPr>
          </a:p>
          <a:p>
            <a:pPr algn="ctr">
              <a:buFont typeface="Wingdings" pitchFamily="2" charset="2"/>
              <a:buChar char="§"/>
            </a:pPr>
            <a:r>
              <a:rPr lang="en-US" sz="2400" b="1" dirty="0" smtClean="0">
                <a:latin typeface="Candara" pitchFamily="34" charset="0"/>
              </a:rPr>
              <a:t>You are an active participant</a:t>
            </a:r>
          </a:p>
          <a:p>
            <a:pPr algn="ctr">
              <a:buFont typeface="Wingdings" pitchFamily="2" charset="2"/>
              <a:buChar char="§"/>
            </a:pPr>
            <a:r>
              <a:rPr lang="en-US" sz="2400" b="1" dirty="0" smtClean="0">
                <a:latin typeface="Candara" pitchFamily="34" charset="0"/>
              </a:rPr>
              <a:t>You have to listen</a:t>
            </a:r>
          </a:p>
          <a:p>
            <a:pPr algn="ctr">
              <a:buFont typeface="Wingdings" pitchFamily="2" charset="2"/>
              <a:buChar char="§"/>
            </a:pPr>
            <a:r>
              <a:rPr lang="en-US" sz="2400" b="1" dirty="0" smtClean="0">
                <a:latin typeface="Candara" pitchFamily="34" charset="0"/>
              </a:rPr>
              <a:t>You have to answer questions</a:t>
            </a:r>
          </a:p>
          <a:p>
            <a:pPr algn="ctr">
              <a:buFont typeface="Wingdings" pitchFamily="2" charset="2"/>
              <a:buChar char="§"/>
            </a:pPr>
            <a:r>
              <a:rPr lang="en-US" sz="2400" b="1" dirty="0" smtClean="0">
                <a:latin typeface="Candara" pitchFamily="34" charset="0"/>
              </a:rPr>
              <a:t>You have to ask questions</a:t>
            </a:r>
          </a:p>
          <a:p>
            <a:pPr algn="ctr">
              <a:buFont typeface="Wingdings" pitchFamily="2" charset="2"/>
              <a:buChar char="§"/>
            </a:pPr>
            <a:r>
              <a:rPr lang="en-US" sz="2400" b="1" dirty="0" smtClean="0">
                <a:latin typeface="Candara" pitchFamily="34" charset="0"/>
              </a:rPr>
              <a:t>You have to converse</a:t>
            </a:r>
          </a:p>
          <a:p>
            <a:pPr algn="ctr">
              <a:buNone/>
            </a:pPr>
            <a:endParaRPr lang="en-US" sz="2000" b="1" dirty="0" smtClean="0">
              <a:latin typeface="Candara" pitchFamily="34" charset="0"/>
            </a:endParaRPr>
          </a:p>
          <a:p>
            <a:pPr algn="ctr">
              <a:buNone/>
            </a:pPr>
            <a:r>
              <a:rPr lang="en-US" sz="2200" b="1" dirty="0" smtClean="0">
                <a:latin typeface="Candara" pitchFamily="34" charset="0"/>
              </a:rPr>
              <a:t>You are being judged on your qualifications and </a:t>
            </a:r>
            <a:r>
              <a:rPr lang="en-US" sz="2200" b="1" dirty="0" smtClean="0">
                <a:latin typeface="Candara" pitchFamily="34" charset="0"/>
              </a:rPr>
              <a:t>by how </a:t>
            </a:r>
            <a:r>
              <a:rPr lang="en-US" sz="2200" b="1" dirty="0" smtClean="0">
                <a:latin typeface="Candara" pitchFamily="34" charset="0"/>
              </a:rPr>
              <a:t>well </a:t>
            </a:r>
            <a:r>
              <a:rPr lang="en-US" sz="2200" b="1" dirty="0" smtClean="0">
                <a:latin typeface="Candara" pitchFamily="34" charset="0"/>
              </a:rPr>
              <a:t>the interviewer thinks you </a:t>
            </a:r>
            <a:r>
              <a:rPr lang="en-US" sz="2200" b="1" dirty="0" smtClean="0">
                <a:latin typeface="Candara" pitchFamily="34" charset="0"/>
              </a:rPr>
              <a:t>will fit in to the culture of the </a:t>
            </a:r>
            <a:r>
              <a:rPr lang="en-US" sz="2200" b="1" dirty="0" smtClean="0">
                <a:latin typeface="Candara" pitchFamily="34" charset="0"/>
              </a:rPr>
              <a:t>company.</a:t>
            </a:r>
            <a:endParaRPr lang="en-US" sz="2200" b="1" dirty="0" smtClean="0">
              <a:latin typeface="Candara" pitchFamily="34" charset="0"/>
            </a:endParaRPr>
          </a:p>
          <a:p>
            <a:pPr algn="ctr">
              <a:buNone/>
            </a:pPr>
            <a:endParaRPr lang="en-US" sz="2000" b="1" dirty="0" smtClean="0">
              <a:latin typeface="Candara" pitchFamily="34" charset="0"/>
            </a:endParaRPr>
          </a:p>
          <a:p>
            <a:pPr algn="ctr">
              <a:buNone/>
            </a:pPr>
            <a:r>
              <a:rPr lang="en-US" sz="2200" b="1" dirty="0" smtClean="0">
                <a:latin typeface="Candara" pitchFamily="34" charset="0"/>
              </a:rPr>
              <a:t>You are being judged on what VALUE you bring to the company or </a:t>
            </a:r>
            <a:r>
              <a:rPr lang="en-US" sz="2200" b="1" dirty="0" smtClean="0">
                <a:latin typeface="Candara" pitchFamily="34" charset="0"/>
              </a:rPr>
              <a:t>organization.</a:t>
            </a:r>
            <a:endParaRPr lang="en-US" sz="22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rgbClr val="000000"/>
                </a:solidFill>
                <a:latin typeface="Candara" pitchFamily="34" charset="0"/>
              </a:rPr>
              <a:t>Stage 2: The Interview</a:t>
            </a:r>
            <a:r>
              <a:rPr lang="en-US" sz="3200" dirty="0" smtClean="0">
                <a:solidFill>
                  <a:srgbClr val="FF0000"/>
                </a:solidFill>
                <a:latin typeface="Candara" pitchFamily="34" charset="0"/>
              </a:rPr>
              <a:t/>
            </a:r>
            <a:br>
              <a:rPr lang="en-US" sz="3200" dirty="0" smtClean="0">
                <a:solidFill>
                  <a:srgbClr val="FF0000"/>
                </a:solidFill>
                <a:latin typeface="Candara" pitchFamily="34" charset="0"/>
              </a:rPr>
            </a:br>
            <a:endParaRPr lang="en-US" sz="2000" dirty="0">
              <a:solidFill>
                <a:srgbClr val="FF0000"/>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Tree>
  </p:cSld>
  <p:clrMapOvr>
    <a:masterClrMapping/>
  </p:clrMapOvr>
  <p:transition advTm="5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0"/>
            <a:ext cx="6172200" cy="6333323"/>
          </a:xfrm>
        </p:spPr>
        <p:txBody>
          <a:bodyPr>
            <a:normAutofit/>
          </a:bodyPr>
          <a:lstStyle/>
          <a:p>
            <a:pPr algn="ctr">
              <a:buFont typeface="Wingdings" pitchFamily="2" charset="2"/>
              <a:buChar char="Ø"/>
            </a:pPr>
            <a:r>
              <a:rPr lang="en-US" sz="3200" b="1" i="1" dirty="0" smtClean="0">
                <a:latin typeface="Candara" pitchFamily="34" charset="0"/>
              </a:rPr>
              <a:t>Show up on time!</a:t>
            </a:r>
          </a:p>
          <a:p>
            <a:pPr algn="ctr">
              <a:buNone/>
            </a:pPr>
            <a:r>
              <a:rPr lang="en-US" sz="3200" b="1" i="1" dirty="0" smtClean="0">
                <a:latin typeface="Candara" pitchFamily="34" charset="0"/>
              </a:rPr>
              <a:t>(15 minutes early) and bring:</a:t>
            </a:r>
          </a:p>
          <a:p>
            <a:pPr algn="ctr">
              <a:buNone/>
            </a:pPr>
            <a:endParaRPr lang="en-US" sz="3200" b="1" i="1" dirty="0" smtClean="0">
              <a:latin typeface="Candara" pitchFamily="34" charset="0"/>
            </a:endParaRPr>
          </a:p>
          <a:p>
            <a:pPr algn="ctr">
              <a:buFont typeface="Wingdings" pitchFamily="2" charset="2"/>
              <a:buChar char="§"/>
            </a:pPr>
            <a:r>
              <a:rPr lang="en-US" sz="2400" b="1" dirty="0" smtClean="0">
                <a:latin typeface="Candara" pitchFamily="34" charset="0"/>
              </a:rPr>
              <a:t>Your </a:t>
            </a:r>
            <a:r>
              <a:rPr lang="en-US" sz="2400" b="1" dirty="0" smtClean="0">
                <a:latin typeface="Candara" pitchFamily="34" charset="0"/>
              </a:rPr>
              <a:t>resume</a:t>
            </a:r>
          </a:p>
          <a:p>
            <a:pPr algn="ctr">
              <a:buFont typeface="Wingdings" pitchFamily="2" charset="2"/>
              <a:buChar char="§"/>
            </a:pPr>
            <a:endParaRPr lang="en-US" sz="2400" b="1" dirty="0" smtClean="0">
              <a:latin typeface="Candara" pitchFamily="34" charset="0"/>
            </a:endParaRPr>
          </a:p>
          <a:p>
            <a:pPr algn="ctr">
              <a:buFont typeface="Wingdings" pitchFamily="2" charset="2"/>
              <a:buChar char="§"/>
            </a:pPr>
            <a:r>
              <a:rPr lang="en-US" sz="2400" b="1" dirty="0" smtClean="0">
                <a:latin typeface="Candara" pitchFamily="34" charset="0"/>
              </a:rPr>
              <a:t>Completed job application (if there is one</a:t>
            </a:r>
            <a:r>
              <a:rPr lang="en-US" sz="2400" b="1" dirty="0" smtClean="0">
                <a:latin typeface="Candara" pitchFamily="34" charset="0"/>
              </a:rPr>
              <a:t>)</a:t>
            </a:r>
          </a:p>
          <a:p>
            <a:pPr algn="ctr">
              <a:buNone/>
            </a:pPr>
            <a:endParaRPr lang="en-US" sz="2400" b="1" dirty="0" smtClean="0">
              <a:latin typeface="Candara" pitchFamily="34" charset="0"/>
            </a:endParaRPr>
          </a:p>
          <a:p>
            <a:pPr algn="ctr">
              <a:buFont typeface="Wingdings" pitchFamily="2" charset="2"/>
              <a:buChar char="§"/>
            </a:pPr>
            <a:r>
              <a:rPr lang="en-US" sz="2400" b="1" dirty="0" smtClean="0">
                <a:latin typeface="Candara" pitchFamily="34" charset="0"/>
              </a:rPr>
              <a:t>Job description (if there is one</a:t>
            </a:r>
            <a:r>
              <a:rPr lang="en-US" sz="2400" b="1" dirty="0" smtClean="0">
                <a:latin typeface="Candara" pitchFamily="34" charset="0"/>
              </a:rPr>
              <a:t>)</a:t>
            </a:r>
          </a:p>
          <a:p>
            <a:pPr algn="ctr">
              <a:buNone/>
            </a:pPr>
            <a:endParaRPr lang="en-US" sz="2400" b="1" dirty="0" smtClean="0">
              <a:latin typeface="Candara" pitchFamily="34" charset="0"/>
            </a:endParaRPr>
          </a:p>
          <a:p>
            <a:pPr algn="ctr">
              <a:buFont typeface="Wingdings" pitchFamily="2" charset="2"/>
              <a:buChar char="§"/>
            </a:pPr>
            <a:r>
              <a:rPr lang="en-US" sz="2400" b="1" dirty="0" smtClean="0">
                <a:latin typeface="Candara" pitchFamily="34" charset="0"/>
              </a:rPr>
              <a:t>References (if you have any available</a:t>
            </a:r>
            <a:r>
              <a:rPr lang="en-US" sz="2400" b="1" dirty="0" smtClean="0">
                <a:latin typeface="Candara" pitchFamily="34" charset="0"/>
              </a:rPr>
              <a:t>)</a:t>
            </a:r>
          </a:p>
          <a:p>
            <a:pPr algn="ctr">
              <a:buNone/>
            </a:pPr>
            <a:endParaRPr lang="en-US" sz="2400" b="1" dirty="0" smtClean="0">
              <a:latin typeface="Candara" pitchFamily="34" charset="0"/>
            </a:endParaRPr>
          </a:p>
          <a:p>
            <a:pPr algn="ctr">
              <a:buFont typeface="Wingdings" pitchFamily="2" charset="2"/>
              <a:buChar char="§"/>
            </a:pPr>
            <a:r>
              <a:rPr lang="en-US" sz="2400" b="1" dirty="0" smtClean="0">
                <a:latin typeface="Candara" pitchFamily="34" charset="0"/>
              </a:rPr>
              <a:t>List of questions you might want to </a:t>
            </a:r>
            <a:r>
              <a:rPr lang="en-US" sz="2400" b="1" dirty="0" smtClean="0">
                <a:latin typeface="Candara" pitchFamily="34" charset="0"/>
              </a:rPr>
              <a:t>ask</a:t>
            </a:r>
          </a:p>
          <a:p>
            <a:pPr algn="ctr">
              <a:buNone/>
            </a:pPr>
            <a:endParaRPr lang="en-US" sz="2400" b="1" dirty="0" smtClean="0">
              <a:latin typeface="Candara" pitchFamily="34" charset="0"/>
            </a:endParaRPr>
          </a:p>
          <a:p>
            <a:pPr algn="ctr">
              <a:buFont typeface="Wingdings" pitchFamily="2" charset="2"/>
              <a:buChar char="§"/>
            </a:pPr>
            <a:r>
              <a:rPr lang="en-US" sz="2400" b="1" dirty="0" smtClean="0">
                <a:latin typeface="Candara" pitchFamily="34" charset="0"/>
              </a:rPr>
              <a:t>Notepad and pen</a:t>
            </a: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2000" b="1" dirty="0" smtClean="0">
              <a:solidFill>
                <a:srgbClr val="FF0000"/>
              </a:solidFill>
              <a:latin typeface="Candara" pitchFamily="34" charset="0"/>
            </a:endParaRPr>
          </a:p>
          <a:p>
            <a:pPr algn="ctr">
              <a:buNone/>
            </a:pPr>
            <a:endParaRPr lang="en-US" sz="6000" b="1" dirty="0" smtClean="0">
              <a:solidFill>
                <a:srgbClr val="FF0000"/>
              </a:solidFill>
              <a:latin typeface="Candara" pitchFamily="34" charset="0"/>
            </a:endParaRPr>
          </a:p>
        </p:txBody>
      </p:sp>
      <p:sp>
        <p:nvSpPr>
          <p:cNvPr id="3" name="Title 2"/>
          <p:cNvSpPr>
            <a:spLocks noGrp="1"/>
          </p:cNvSpPr>
          <p:nvPr>
            <p:ph type="title"/>
          </p:nvPr>
        </p:nvSpPr>
        <p:spPr>
          <a:xfrm>
            <a:off x="342900" y="366184"/>
            <a:ext cx="6172200" cy="1157816"/>
          </a:xfrm>
        </p:spPr>
        <p:txBody>
          <a:bodyPr>
            <a:normAutofit/>
          </a:bodyPr>
          <a:lstStyle/>
          <a:p>
            <a:pPr algn="ctr"/>
            <a:r>
              <a:rPr lang="en-US" sz="3200" dirty="0" smtClean="0">
                <a:solidFill>
                  <a:srgbClr val="000000"/>
                </a:solidFill>
                <a:latin typeface="Candara" pitchFamily="34" charset="0"/>
              </a:rPr>
              <a:t>Stage 2: The Interview</a:t>
            </a:r>
            <a:br>
              <a:rPr lang="en-US" sz="3200" dirty="0" smtClean="0">
                <a:solidFill>
                  <a:srgbClr val="000000"/>
                </a:solidFill>
                <a:latin typeface="Candara" pitchFamily="34" charset="0"/>
              </a:rPr>
            </a:br>
            <a:r>
              <a:rPr lang="en-US" sz="2000" dirty="0" smtClean="0">
                <a:solidFill>
                  <a:srgbClr val="000000"/>
                </a:solidFill>
                <a:latin typeface="Candara" pitchFamily="34" charset="0"/>
              </a:rPr>
              <a:t>(continued)</a:t>
            </a:r>
            <a:endParaRPr lang="en-US" sz="2000" dirty="0">
              <a:solidFill>
                <a:srgbClr val="000000"/>
              </a:solidFill>
            </a:endParaRPr>
          </a:p>
        </p:txBody>
      </p:sp>
      <p:pic>
        <p:nvPicPr>
          <p:cNvPr id="4" name="Picture 3" descr="BPC Logotype_CC_Final.png"/>
          <p:cNvPicPr/>
          <p:nvPr/>
        </p:nvPicPr>
        <p:blipFill>
          <a:blip r:embed="rId2" cstate="print"/>
          <a:stretch>
            <a:fillRect/>
          </a:stretch>
        </p:blipFill>
        <p:spPr>
          <a:xfrm>
            <a:off x="6057900" y="8128000"/>
            <a:ext cx="527157" cy="558800"/>
          </a:xfrm>
          <a:prstGeom prst="rect">
            <a:avLst/>
          </a:prstGeom>
        </p:spPr>
      </p:pic>
    </p:spTree>
  </p:cSld>
  <p:clrMapOvr>
    <a:masterClrMapping/>
  </p:clrMapOvr>
  <p:transition advTm="500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1206</TotalTime>
  <Words>1020</Words>
  <Application>Microsoft Office PowerPoint</Application>
  <PresentationFormat>On-screen Show (4:3)</PresentationFormat>
  <Paragraphs>258</Paragraphs>
  <Slides>18</Slides>
  <Notes>0</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Concourse</vt:lpstr>
      <vt:lpstr>Custom Design</vt:lpstr>
      <vt:lpstr>1_Custom Design</vt:lpstr>
      <vt:lpstr>Slide 1</vt:lpstr>
      <vt:lpstr>Overview</vt:lpstr>
      <vt:lpstr>The plan has 3 stages:</vt:lpstr>
      <vt:lpstr>Stage 1: Preparation</vt:lpstr>
      <vt:lpstr>Stage 1: Preparation (continued)</vt:lpstr>
      <vt:lpstr>Stage 1: Preparation (continued)</vt:lpstr>
      <vt:lpstr>Stage 1: Preparation (continued)</vt:lpstr>
      <vt:lpstr>Stage 2: The Interview </vt:lpstr>
      <vt:lpstr>Stage 2: The Interview (continued)</vt:lpstr>
      <vt:lpstr>Stage 2: The Interview (continued)</vt:lpstr>
      <vt:lpstr>Stage 2: The Interview (continued)</vt:lpstr>
      <vt:lpstr>Stage 3: Follow-Up </vt:lpstr>
      <vt:lpstr>Stage 3: Follow-Up (continued)</vt:lpstr>
      <vt:lpstr>Stage 3: Follow-Up (continued)</vt:lpstr>
      <vt:lpstr>Stage 3: Follow-Up (continued)</vt:lpstr>
      <vt:lpstr>Slide 16</vt:lpstr>
      <vt:lpstr>Notes </vt:lpstr>
      <vt:lpstr>Notes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Brad Pollak</dc:creator>
  <cp:lastModifiedBy>Brad Pollak</cp:lastModifiedBy>
  <cp:revision>211</cp:revision>
  <dcterms:created xsi:type="dcterms:W3CDTF">2011-01-07T00:16:17Z</dcterms:created>
  <dcterms:modified xsi:type="dcterms:W3CDTF">2011-02-16T00:19:02Z</dcterms:modified>
</cp:coreProperties>
</file>